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4.jpg" ContentType="image/jpeg"/>
  <Override PartName="/ppt/media/image34.jpg" ContentType="image/jpeg"/>
  <Override PartName="/ppt/media/image37.jpg" ContentType="image/jpeg"/>
  <Override PartName="/ppt/media/image3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325" r:id="rId4"/>
    <p:sldId id="259" r:id="rId5"/>
    <p:sldId id="260" r:id="rId6"/>
    <p:sldId id="261" r:id="rId7"/>
    <p:sldId id="262" r:id="rId8"/>
    <p:sldId id="264" r:id="rId9"/>
    <p:sldId id="265" r:id="rId10"/>
    <p:sldId id="266" r:id="rId11"/>
    <p:sldId id="267" r:id="rId12"/>
    <p:sldId id="274" r:id="rId13"/>
    <p:sldId id="275" r:id="rId14"/>
    <p:sldId id="276" r:id="rId15"/>
    <p:sldId id="277" r:id="rId16"/>
    <p:sldId id="278" r:id="rId17"/>
    <p:sldId id="263" r:id="rId18"/>
    <p:sldId id="281"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5" r:id="rId32"/>
    <p:sldId id="294" r:id="rId33"/>
    <p:sldId id="293" r:id="rId34"/>
    <p:sldId id="296" r:id="rId35"/>
    <p:sldId id="297" r:id="rId36"/>
    <p:sldId id="298" r:id="rId37"/>
    <p:sldId id="299" r:id="rId38"/>
    <p:sldId id="300" r:id="rId39"/>
    <p:sldId id="301" r:id="rId40"/>
    <p:sldId id="302" r:id="rId41"/>
    <p:sldId id="303" r:id="rId42"/>
    <p:sldId id="304" r:id="rId43"/>
    <p:sldId id="306" r:id="rId44"/>
    <p:sldId id="308" r:id="rId45"/>
    <p:sldId id="307" r:id="rId46"/>
    <p:sldId id="309" r:id="rId47"/>
    <p:sldId id="305" r:id="rId48"/>
    <p:sldId id="310" r:id="rId49"/>
    <p:sldId id="311" r:id="rId50"/>
    <p:sldId id="312" r:id="rId51"/>
    <p:sldId id="313" r:id="rId52"/>
    <p:sldId id="314" r:id="rId53"/>
    <p:sldId id="315" r:id="rId54"/>
    <p:sldId id="316" r:id="rId55"/>
    <p:sldId id="317" r:id="rId56"/>
    <p:sldId id="318" r:id="rId57"/>
    <p:sldId id="319" r:id="rId58"/>
    <p:sldId id="321" r:id="rId59"/>
    <p:sldId id="322" r:id="rId60"/>
    <p:sldId id="323" r:id="rId61"/>
    <p:sldId id="324" r:id="rId6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327"/>
  </p:normalViewPr>
  <p:slideViewPr>
    <p:cSldViewPr snapToGrid="0">
      <p:cViewPr varScale="1">
        <p:scale>
          <a:sx n="128" d="100"/>
          <a:sy n="128" d="100"/>
        </p:scale>
        <p:origin x="176"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751395-9945-4220-286D-35932AB5B3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8512388-87CC-24F7-007D-A78618348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F589D7E-7FFC-F647-D3C1-7C02E79E5C14}"/>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A4FC404C-EE9A-4CA8-713E-664B55F0B8A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4225ABB-E059-8589-FFE1-7AB899BD7967}"/>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11362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27B109-08AB-55EF-6D5A-D18DBBA34EC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85D156A-1293-FFA4-6661-17C30442626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7995735-3E8D-5F0E-2DE9-E8B21883204F}"/>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6B152D83-4D90-99AB-F072-0CFAE43C40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9470AC-A618-97B6-F18E-A4C71EA138D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95966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88F871C-1626-318C-FDD1-6F870AED5FD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43CA829-6513-312B-B97E-885E08BD959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8EDA82A-E7DC-4575-52DB-BE813A9B76B2}"/>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65AB106A-1B6A-145D-188F-848878D6709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1BCD701-EE73-7EDE-6895-144D2C7F9DD9}"/>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04569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45577" y="489427"/>
            <a:ext cx="10900844" cy="635000"/>
          </a:xfrm>
          <a:prstGeom prst="rect">
            <a:avLst/>
          </a:prstGeom>
        </p:spPr>
        <p:txBody>
          <a:bodyPr wrap="square" lIns="0" tIns="0" rIns="0" bIns="0">
            <a:spAutoFit/>
          </a:bodyPr>
          <a:lstStyle>
            <a:lvl1pPr>
              <a:defRPr sz="32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62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5780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F263A4-9372-2915-DF8F-849C510349C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7D05918-415C-2214-CFD2-AF9C06B0214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61DD2B3-5D8E-770A-B15D-B61855EDE837}"/>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207FB3D7-4EE1-EF13-97BD-4D6ECBEF61E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B407180-CF58-85A4-5888-A3E4A9712733}"/>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528763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11DA3D-C312-0B28-6D35-A7F7359B783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B1D9910-EAB6-1823-FADF-12B559F8D6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874DA91-9E16-F253-6690-ABCD21320590}"/>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FB17C25A-5CF8-FE50-4C35-26816B62AFF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D37240E-E963-2DB9-5270-AC46C292DC3E}"/>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16186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CD1E8B-F70D-5BE3-4F8D-7D5904D6EEE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7AA725F-0902-14D2-67AD-FB5F7241270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2C8EC7F-BD73-7F60-410E-C2B46A88466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2CEE56D-7DD9-E92D-28D1-FFD0597C5745}"/>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6" name="Нижний колонтитул 5">
            <a:extLst>
              <a:ext uri="{FF2B5EF4-FFF2-40B4-BE49-F238E27FC236}">
                <a16:creationId xmlns:a16="http://schemas.microsoft.com/office/drawing/2014/main" id="{170114F9-D656-60D7-06A7-604C20C0C9F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566601E-D24D-5956-0ABC-2F47369BCDC2}"/>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61454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17CF84-C302-DEED-2D8A-07933629788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1762E90-E1EE-D9C9-46C5-4F8254AE4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CEA8D28-C1FF-C4CE-0C15-D4B6C08DE01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D20C2B9-9D89-6A21-5D7D-A598CD4A3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13A2F21-71D5-2663-59D6-B909CDB2060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94A2894-0F36-7539-955C-FF9E36551029}"/>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8" name="Нижний колонтитул 7">
            <a:extLst>
              <a:ext uri="{FF2B5EF4-FFF2-40B4-BE49-F238E27FC236}">
                <a16:creationId xmlns:a16="http://schemas.microsoft.com/office/drawing/2014/main" id="{376572C0-F797-6A56-B07A-73D51B2B8E84}"/>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C2A8EB9-9914-8CD1-77D1-47D670D3A8B8}"/>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64277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D5AFC2-026E-E83A-3D46-2E238397042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A45CAE3-C926-DB7E-6982-13EA218FA1AC}"/>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4" name="Нижний колонтитул 3">
            <a:extLst>
              <a:ext uri="{FF2B5EF4-FFF2-40B4-BE49-F238E27FC236}">
                <a16:creationId xmlns:a16="http://schemas.microsoft.com/office/drawing/2014/main" id="{97965355-3D4E-C5B6-D73B-F26735ACCFF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BC99D29-D3D7-3439-16A9-8ECA6B0075B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77494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E747CFE-4B11-2F9A-0B83-1143F5AFC1D7}"/>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3" name="Нижний колонтитул 2">
            <a:extLst>
              <a:ext uri="{FF2B5EF4-FFF2-40B4-BE49-F238E27FC236}">
                <a16:creationId xmlns:a16="http://schemas.microsoft.com/office/drawing/2014/main" id="{F471D21D-9D73-FBA4-84C4-D4736F82888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B5F3B56-C3E0-2637-060F-3D1A6814E90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11785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F2EE7C-5ABC-38E7-CC45-091ABA6554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1E456CF-A9A4-C220-7824-5AD308D8C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6A9A20B-B374-4A9A-E1C9-927D1448B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46C22A-7186-4A19-E1E9-99DE55B65467}"/>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6" name="Нижний колонтитул 5">
            <a:extLst>
              <a:ext uri="{FF2B5EF4-FFF2-40B4-BE49-F238E27FC236}">
                <a16:creationId xmlns:a16="http://schemas.microsoft.com/office/drawing/2014/main" id="{AE60E6CB-8822-8407-A454-8CA6DAC698B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384F2DF-A15B-2918-F330-0B542FB74BB0}"/>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39532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A07AA-29F6-60A2-C7C7-5958254E83D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D4DDD46-7C21-D6EF-8CB3-2ECB000E2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CEC6D17-C6BB-15A8-0A54-22A49DA0D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319D95A-944A-BE88-EBF3-2B34CE0A8647}"/>
              </a:ext>
            </a:extLst>
          </p:cNvPr>
          <p:cNvSpPr>
            <a:spLocks noGrp="1"/>
          </p:cNvSpPr>
          <p:nvPr>
            <p:ph type="dt" sz="half" idx="10"/>
          </p:nvPr>
        </p:nvSpPr>
        <p:spPr/>
        <p:txBody>
          <a:bodyPr/>
          <a:lstStyle/>
          <a:p>
            <a:fld id="{F784257B-642E-F04A-993F-9FC049E75230}" type="datetimeFigureOut">
              <a:rPr lang="ru-RU" smtClean="0"/>
              <a:t>03.04.2023</a:t>
            </a:fld>
            <a:endParaRPr lang="ru-RU"/>
          </a:p>
        </p:txBody>
      </p:sp>
      <p:sp>
        <p:nvSpPr>
          <p:cNvPr id="6" name="Нижний колонтитул 5">
            <a:extLst>
              <a:ext uri="{FF2B5EF4-FFF2-40B4-BE49-F238E27FC236}">
                <a16:creationId xmlns:a16="http://schemas.microsoft.com/office/drawing/2014/main" id="{A1938A92-DF76-4732-BE78-B51577D8E4B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3AB328A-786B-7B14-3E85-C697C68BE0E4}"/>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121584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C5F23-0A7A-5C51-3CA7-FC32DD87B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3994357-208D-901B-722B-4DAA96AD5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1D15C64-366B-024C-C75C-B73B07644B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257B-642E-F04A-993F-9FC049E75230}" type="datetimeFigureOut">
              <a:rPr lang="ru-RU" smtClean="0"/>
              <a:t>03.04.2023</a:t>
            </a:fld>
            <a:endParaRPr lang="ru-RU"/>
          </a:p>
        </p:txBody>
      </p:sp>
      <p:sp>
        <p:nvSpPr>
          <p:cNvPr id="5" name="Нижний колонтитул 4">
            <a:extLst>
              <a:ext uri="{FF2B5EF4-FFF2-40B4-BE49-F238E27FC236}">
                <a16:creationId xmlns:a16="http://schemas.microsoft.com/office/drawing/2014/main" id="{35B47EA3-225B-390F-109A-AE5A64CA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46F24D0-9C85-E867-99C5-E50AA2DCD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E532F-EFC6-4C43-BD8E-8F616E93CDB0}" type="slidenum">
              <a:rPr lang="ru-RU" smtClean="0"/>
              <a:t>‹#›</a:t>
            </a:fld>
            <a:endParaRPr lang="ru-RU"/>
          </a:p>
        </p:txBody>
      </p:sp>
    </p:spTree>
    <p:extLst>
      <p:ext uri="{BB962C8B-B14F-4D97-AF65-F5344CB8AC3E}">
        <p14:creationId xmlns:p14="http://schemas.microsoft.com/office/powerpoint/2010/main" val="289717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854201"/>
            <a:ext cx="9144000" cy="1655761"/>
          </a:xfrm>
        </p:spPr>
        <p:txBody>
          <a:bodyPr>
            <a:normAutofit fontScale="90000"/>
          </a:bodyPr>
          <a:lstStyle/>
          <a:p>
            <a:r>
              <a:rPr lang="ru-RU" sz="6600" dirty="0">
                <a:solidFill>
                  <a:schemeClr val="accent5">
                    <a:lumMod val="75000"/>
                  </a:schemeClr>
                </a:solidFill>
              </a:rPr>
              <a:t>Психология</a:t>
            </a:r>
            <a:r>
              <a:rPr lang="ru-RU" sz="6600" dirty="0">
                <a:solidFill>
                  <a:schemeClr val="accent6">
                    <a:lumMod val="50000"/>
                  </a:schemeClr>
                </a:solidFill>
              </a:rPr>
              <a:t> </a:t>
            </a:r>
            <a:r>
              <a:rPr lang="ru-RU" sz="6600" dirty="0">
                <a:solidFill>
                  <a:schemeClr val="accent6">
                    <a:lumMod val="75000"/>
                  </a:schemeClr>
                </a:solidFill>
              </a:rPr>
              <a:t>коммуникации</a:t>
            </a:r>
            <a:br>
              <a:rPr lang="ru-RU" sz="6600" dirty="0">
                <a:solidFill>
                  <a:schemeClr val="accent6">
                    <a:lumMod val="50000"/>
                  </a:schemeClr>
                </a:solidFill>
              </a:rPr>
            </a:br>
            <a:r>
              <a:rPr lang="ru-RU" sz="6600" dirty="0">
                <a:solidFill>
                  <a:schemeClr val="accent2"/>
                </a:solidFill>
              </a:rPr>
              <a:t>для</a:t>
            </a:r>
            <a:r>
              <a:rPr lang="ru-RU" sz="6600" dirty="0">
                <a:solidFill>
                  <a:schemeClr val="accent6">
                    <a:lumMod val="50000"/>
                  </a:schemeClr>
                </a:solidFill>
              </a:rPr>
              <a:t> </a:t>
            </a:r>
            <a:r>
              <a:rPr lang="ru-RU" sz="6600" dirty="0">
                <a:solidFill>
                  <a:srgbClr val="C00000"/>
                </a:solidFill>
              </a:rPr>
              <a:t>менеджеров</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3836504"/>
            <a:ext cx="9144000" cy="2345635"/>
          </a:xfrm>
        </p:spPr>
        <p:txBody>
          <a:bodyPr>
            <a:normAutofit/>
          </a:bodyPr>
          <a:lstStyle/>
          <a:p>
            <a:r>
              <a:rPr lang="ru-RU" dirty="0"/>
              <a:t>Конструктивная конфронтация</a:t>
            </a:r>
          </a:p>
          <a:p>
            <a:r>
              <a:rPr lang="ru-RU" dirty="0"/>
              <a:t>Манипуляции и противодействие им</a:t>
            </a:r>
          </a:p>
          <a:p>
            <a:r>
              <a:rPr lang="ru-RU" dirty="0"/>
              <a:t>Матрица «Доверие и прозрачность»</a:t>
            </a:r>
          </a:p>
          <a:p>
            <a:r>
              <a:rPr lang="ru-RU" dirty="0"/>
              <a:t>Транзактный анализ Эрика Берна</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7A7070-9AC2-5343-0AFA-FA2C05D143FF}"/>
              </a:ext>
            </a:extLst>
          </p:cNvPr>
          <p:cNvSpPr>
            <a:spLocks noGrp="1"/>
          </p:cNvSpPr>
          <p:nvPr>
            <p:ph type="title"/>
          </p:nvPr>
        </p:nvSpPr>
        <p:spPr>
          <a:xfrm>
            <a:off x="838200" y="365125"/>
            <a:ext cx="10515600" cy="908871"/>
          </a:xfrm>
        </p:spPr>
        <p:txBody>
          <a:bodyPr/>
          <a:lstStyle/>
          <a:p>
            <a:r>
              <a:rPr lang="ru-RU" dirty="0"/>
              <a:t>В чем проблема?</a:t>
            </a:r>
          </a:p>
        </p:txBody>
      </p:sp>
      <p:sp>
        <p:nvSpPr>
          <p:cNvPr id="3" name="Объект 2">
            <a:extLst>
              <a:ext uri="{FF2B5EF4-FFF2-40B4-BE49-F238E27FC236}">
                <a16:creationId xmlns:a16="http://schemas.microsoft.com/office/drawing/2014/main" id="{07F67C7F-7957-C9B7-DEDD-F1B386F14BA1}"/>
              </a:ext>
            </a:extLst>
          </p:cNvPr>
          <p:cNvSpPr>
            <a:spLocks noGrp="1"/>
          </p:cNvSpPr>
          <p:nvPr>
            <p:ph idx="1"/>
          </p:nvPr>
        </p:nvSpPr>
        <p:spPr>
          <a:xfrm>
            <a:off x="838200" y="1530849"/>
            <a:ext cx="5700314" cy="4646114"/>
          </a:xfrm>
        </p:spPr>
        <p:txBody>
          <a:bodyPr>
            <a:normAutofit fontScale="92500" lnSpcReduction="20000"/>
          </a:bodyPr>
          <a:lstStyle/>
          <a:p>
            <a:pPr marL="0" marR="128905" indent="0">
              <a:lnSpc>
                <a:spcPct val="100000"/>
              </a:lnSpc>
              <a:spcBef>
                <a:spcPts val="100"/>
              </a:spcBef>
              <a:buNone/>
            </a:pPr>
            <a:r>
              <a:rPr lang="ru-RU" sz="2800" spc="160" dirty="0">
                <a:latin typeface="Arial"/>
                <a:cs typeface="Arial"/>
              </a:rPr>
              <a:t>Один</a:t>
            </a:r>
            <a:r>
              <a:rPr lang="ru-RU" sz="2800" spc="-10" dirty="0">
                <a:latin typeface="Arial"/>
                <a:cs typeface="Arial"/>
              </a:rPr>
              <a:t> </a:t>
            </a:r>
            <a:r>
              <a:rPr lang="ru-RU" sz="2800" spc="229" dirty="0">
                <a:latin typeface="Arial"/>
                <a:cs typeface="Arial"/>
              </a:rPr>
              <a:t>и</a:t>
            </a:r>
            <a:r>
              <a:rPr lang="ru-RU" sz="2800" spc="-10" dirty="0">
                <a:latin typeface="Arial"/>
                <a:cs typeface="Arial"/>
              </a:rPr>
              <a:t> </a:t>
            </a:r>
            <a:r>
              <a:rPr lang="ru-RU" sz="2800" dirty="0">
                <a:latin typeface="Arial"/>
                <a:cs typeface="Arial"/>
              </a:rPr>
              <a:t>тот</a:t>
            </a:r>
            <a:r>
              <a:rPr lang="ru-RU" sz="2800" spc="-10" dirty="0">
                <a:latin typeface="Arial"/>
                <a:cs typeface="Arial"/>
              </a:rPr>
              <a:t> </a:t>
            </a:r>
            <a:r>
              <a:rPr lang="ru-RU" sz="2800" spc="175" dirty="0">
                <a:latin typeface="Arial"/>
                <a:cs typeface="Arial"/>
              </a:rPr>
              <a:t>же</a:t>
            </a:r>
            <a:r>
              <a:rPr lang="ru-RU" sz="2800" spc="-5" dirty="0">
                <a:latin typeface="Arial"/>
                <a:cs typeface="Arial"/>
              </a:rPr>
              <a:t> </a:t>
            </a:r>
            <a:r>
              <a:rPr lang="ru-RU" sz="2800" spc="55" dirty="0">
                <a:latin typeface="Arial"/>
                <a:cs typeface="Arial"/>
              </a:rPr>
              <a:t>факт</a:t>
            </a:r>
            <a:r>
              <a:rPr lang="ru-RU" sz="2800" spc="-10" dirty="0">
                <a:latin typeface="Arial"/>
                <a:cs typeface="Arial"/>
              </a:rPr>
              <a:t> </a:t>
            </a:r>
            <a:r>
              <a:rPr lang="ru-RU" sz="2800" spc="80" dirty="0">
                <a:latin typeface="Arial"/>
                <a:cs typeface="Arial"/>
              </a:rPr>
              <a:t>является</a:t>
            </a:r>
            <a:r>
              <a:rPr lang="ru-RU" sz="2800" spc="-10" dirty="0">
                <a:latin typeface="Arial"/>
                <a:cs typeface="Arial"/>
              </a:rPr>
              <a:t> </a:t>
            </a:r>
            <a:r>
              <a:rPr lang="ru-RU" sz="2800" spc="100" dirty="0">
                <a:latin typeface="Arial"/>
                <a:cs typeface="Arial"/>
              </a:rPr>
              <a:t>для</a:t>
            </a:r>
            <a:r>
              <a:rPr lang="ru-RU" sz="2800" spc="-5" dirty="0">
                <a:latin typeface="Arial"/>
                <a:cs typeface="Arial"/>
              </a:rPr>
              <a:t> </a:t>
            </a:r>
            <a:r>
              <a:rPr lang="ru-RU" sz="2800" spc="130" dirty="0">
                <a:latin typeface="Arial"/>
                <a:cs typeface="Arial"/>
              </a:rPr>
              <a:t>одних </a:t>
            </a:r>
            <a:r>
              <a:rPr lang="ru-RU" sz="2800" spc="145" dirty="0">
                <a:latin typeface="Arial"/>
                <a:cs typeface="Arial"/>
              </a:rPr>
              <a:t>людей</a:t>
            </a:r>
            <a:r>
              <a:rPr lang="ru-RU" sz="2800" spc="-10" dirty="0">
                <a:latin typeface="Arial"/>
                <a:cs typeface="Arial"/>
              </a:rPr>
              <a:t> </a:t>
            </a:r>
            <a:r>
              <a:rPr lang="ru-RU" sz="2800" spc="135" dirty="0">
                <a:latin typeface="Arial"/>
                <a:cs typeface="Arial"/>
              </a:rPr>
              <a:t>проблемой,</a:t>
            </a:r>
            <a:r>
              <a:rPr lang="ru-RU" sz="2800" spc="-10" dirty="0">
                <a:latin typeface="Arial"/>
                <a:cs typeface="Arial"/>
              </a:rPr>
              <a:t> </a:t>
            </a:r>
            <a:r>
              <a:rPr lang="ru-RU" sz="2800" dirty="0">
                <a:latin typeface="Arial"/>
                <a:cs typeface="Arial"/>
              </a:rPr>
              <a:t>а</a:t>
            </a:r>
            <a:r>
              <a:rPr lang="ru-RU" sz="2800" spc="-10" dirty="0">
                <a:latin typeface="Arial"/>
                <a:cs typeface="Arial"/>
              </a:rPr>
              <a:t> </a:t>
            </a:r>
            <a:r>
              <a:rPr lang="ru-RU" sz="2800" spc="100" dirty="0">
                <a:latin typeface="Arial"/>
                <a:cs typeface="Arial"/>
              </a:rPr>
              <a:t>для</a:t>
            </a:r>
            <a:r>
              <a:rPr lang="ru-RU" sz="2800" spc="-10" dirty="0">
                <a:latin typeface="Arial"/>
                <a:cs typeface="Arial"/>
              </a:rPr>
              <a:t> </a:t>
            </a:r>
            <a:r>
              <a:rPr lang="ru-RU" sz="2800" spc="145" dirty="0">
                <a:latin typeface="Arial"/>
                <a:cs typeface="Arial"/>
              </a:rPr>
              <a:t>других</a:t>
            </a:r>
            <a:r>
              <a:rPr lang="ru-RU" sz="2800" spc="-10" dirty="0">
                <a:latin typeface="Arial"/>
                <a:cs typeface="Arial"/>
              </a:rPr>
              <a:t> </a:t>
            </a:r>
            <a:r>
              <a:rPr lang="ru-RU" sz="2800" spc="-20" dirty="0">
                <a:latin typeface="Arial"/>
                <a:cs typeface="Arial"/>
              </a:rPr>
              <a:t>нет…</a:t>
            </a:r>
            <a:endParaRPr lang="ru-RU" sz="2800" dirty="0">
              <a:latin typeface="Arial"/>
              <a:cs typeface="Arial"/>
            </a:endParaRPr>
          </a:p>
          <a:p>
            <a:pPr>
              <a:lnSpc>
                <a:spcPct val="100000"/>
              </a:lnSpc>
              <a:spcBef>
                <a:spcPts val="30"/>
              </a:spcBef>
            </a:pPr>
            <a:endParaRPr lang="ru-RU" sz="3200" dirty="0">
              <a:latin typeface="Arial"/>
              <a:cs typeface="Arial"/>
            </a:endParaRPr>
          </a:p>
          <a:p>
            <a:pPr marL="0" marR="5080" indent="0">
              <a:lnSpc>
                <a:spcPct val="100000"/>
              </a:lnSpc>
              <a:buNone/>
            </a:pPr>
            <a:r>
              <a:rPr lang="ru-RU" sz="2800" i="1" spc="160" dirty="0">
                <a:latin typeface="Arial"/>
                <a:cs typeface="Arial"/>
              </a:rPr>
              <a:t>Например,</a:t>
            </a:r>
            <a:r>
              <a:rPr lang="ru-RU" sz="2800" i="1" dirty="0">
                <a:latin typeface="Arial"/>
                <a:cs typeface="Arial"/>
              </a:rPr>
              <a:t> </a:t>
            </a:r>
            <a:r>
              <a:rPr lang="ru-RU" sz="2800" i="1" spc="155" dirty="0">
                <a:latin typeface="Arial"/>
                <a:cs typeface="Arial"/>
              </a:rPr>
              <a:t>появление</a:t>
            </a:r>
            <a:r>
              <a:rPr lang="ru-RU" sz="2800" i="1" dirty="0">
                <a:latin typeface="Arial"/>
                <a:cs typeface="Arial"/>
              </a:rPr>
              <a:t> </a:t>
            </a:r>
            <a:r>
              <a:rPr lang="ru-RU" sz="2800" i="1" spc="90" dirty="0">
                <a:latin typeface="Arial"/>
                <a:cs typeface="Arial"/>
              </a:rPr>
              <a:t>дополнительной </a:t>
            </a:r>
            <a:r>
              <a:rPr lang="ru-RU" sz="2800" i="1" spc="180" dirty="0">
                <a:latin typeface="Arial"/>
                <a:cs typeface="Arial"/>
              </a:rPr>
              <a:t>задачи</a:t>
            </a:r>
            <a:r>
              <a:rPr lang="ru-RU" sz="2800" i="1" spc="-15" dirty="0">
                <a:latin typeface="Arial"/>
                <a:cs typeface="Arial"/>
              </a:rPr>
              <a:t> </a:t>
            </a:r>
            <a:r>
              <a:rPr lang="ru-RU" sz="2800" i="1" spc="190" dirty="0">
                <a:latin typeface="Arial"/>
                <a:cs typeface="Arial"/>
              </a:rPr>
              <a:t>или</a:t>
            </a:r>
            <a:r>
              <a:rPr lang="ru-RU" sz="2800" i="1" spc="-15" dirty="0">
                <a:latin typeface="Arial"/>
                <a:cs typeface="Arial"/>
              </a:rPr>
              <a:t> </a:t>
            </a:r>
            <a:r>
              <a:rPr lang="ru-RU" sz="2800" i="1" spc="150" dirty="0">
                <a:latin typeface="Arial"/>
                <a:cs typeface="Arial"/>
              </a:rPr>
              <a:t>увеличения</a:t>
            </a:r>
            <a:r>
              <a:rPr lang="ru-RU" sz="2800" i="1" spc="-15" dirty="0">
                <a:latin typeface="Arial"/>
                <a:cs typeface="Arial"/>
              </a:rPr>
              <a:t> </a:t>
            </a:r>
            <a:r>
              <a:rPr lang="ru-RU" sz="2800" i="1" spc="130" dirty="0">
                <a:latin typeface="Arial"/>
                <a:cs typeface="Arial"/>
              </a:rPr>
              <a:t>объема</a:t>
            </a:r>
            <a:r>
              <a:rPr lang="ru-RU" sz="2800" i="1" spc="-10" dirty="0">
                <a:latin typeface="Arial"/>
                <a:cs typeface="Arial"/>
              </a:rPr>
              <a:t> работ</a:t>
            </a:r>
          </a:p>
          <a:p>
            <a:pPr marL="0" marR="5080" indent="0">
              <a:lnSpc>
                <a:spcPct val="100000"/>
              </a:lnSpc>
              <a:buNone/>
            </a:pPr>
            <a:endParaRPr lang="ru-RU" i="1" spc="-10" dirty="0">
              <a:latin typeface="Arial"/>
              <a:cs typeface="Arial"/>
            </a:endParaRPr>
          </a:p>
          <a:p>
            <a:pPr marL="0" indent="0">
              <a:lnSpc>
                <a:spcPts val="2050"/>
              </a:lnSpc>
              <a:spcBef>
                <a:spcPts val="5"/>
              </a:spcBef>
              <a:buNone/>
            </a:pPr>
            <a:r>
              <a:rPr lang="ru-RU" b="1" dirty="0"/>
              <a:t>1. Проблема</a:t>
            </a:r>
          </a:p>
          <a:p>
            <a:pPr marL="360000" indent="-360000">
              <a:lnSpc>
                <a:spcPts val="1945"/>
              </a:lnSpc>
              <a:buSzPct val="100000"/>
              <a:tabLst>
                <a:tab pos="493395" algn="l"/>
                <a:tab pos="494030" algn="l"/>
              </a:tabLst>
            </a:pPr>
            <a:r>
              <a:rPr lang="ru-RU" dirty="0"/>
              <a:t>Как влияет на работу?</a:t>
            </a:r>
          </a:p>
          <a:p>
            <a:pPr marL="360000" indent="-360000">
              <a:lnSpc>
                <a:spcPts val="1945"/>
              </a:lnSpc>
              <a:buSzPct val="100000"/>
              <a:tabLst>
                <a:tab pos="493395" algn="l"/>
                <a:tab pos="494030" algn="l"/>
              </a:tabLst>
            </a:pPr>
            <a:r>
              <a:rPr lang="ru-RU" dirty="0"/>
              <a:t>Если не решать, что может пойти не так? (риски)</a:t>
            </a:r>
          </a:p>
          <a:p>
            <a:pPr marL="0" indent="0">
              <a:lnSpc>
                <a:spcPts val="2050"/>
              </a:lnSpc>
              <a:buNone/>
            </a:pPr>
            <a:r>
              <a:rPr lang="ru-RU" b="1" dirty="0"/>
              <a:t>2. Цель разговора (чего я хочу)</a:t>
            </a:r>
          </a:p>
          <a:p>
            <a:pPr marL="0" marR="5080" indent="0">
              <a:lnSpc>
                <a:spcPct val="100000"/>
              </a:lnSpc>
              <a:buNone/>
            </a:pPr>
            <a:endParaRPr lang="ru-RU" sz="2800" dirty="0">
              <a:latin typeface="Arial"/>
              <a:cs typeface="Arial"/>
            </a:endParaRPr>
          </a:p>
          <a:p>
            <a:endParaRPr lang="ru-RU" dirty="0"/>
          </a:p>
        </p:txBody>
      </p:sp>
      <p:pic>
        <p:nvPicPr>
          <p:cNvPr id="4" name="object 4">
            <a:extLst>
              <a:ext uri="{FF2B5EF4-FFF2-40B4-BE49-F238E27FC236}">
                <a16:creationId xmlns:a16="http://schemas.microsoft.com/office/drawing/2014/main" id="{5DE1C6C4-E952-C0C1-9C5B-AF1C01CF91AB}"/>
              </a:ext>
            </a:extLst>
          </p:cNvPr>
          <p:cNvPicPr/>
          <p:nvPr/>
        </p:nvPicPr>
        <p:blipFill>
          <a:blip r:embed="rId2" cstate="print"/>
          <a:stretch>
            <a:fillRect/>
          </a:stretch>
        </p:blipFill>
        <p:spPr>
          <a:xfrm>
            <a:off x="7319922" y="1063567"/>
            <a:ext cx="3252470" cy="4730865"/>
          </a:xfrm>
          <a:prstGeom prst="rect">
            <a:avLst/>
          </a:prstGeom>
        </p:spPr>
      </p:pic>
    </p:spTree>
    <p:extLst>
      <p:ext uri="{BB962C8B-B14F-4D97-AF65-F5344CB8AC3E}">
        <p14:creationId xmlns:p14="http://schemas.microsoft.com/office/powerpoint/2010/main" val="269296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D987B3-97DE-DFB2-1DA7-36AF8A6992B3}"/>
              </a:ext>
            </a:extLst>
          </p:cNvPr>
          <p:cNvSpPr>
            <a:spLocks noGrp="1"/>
          </p:cNvSpPr>
          <p:nvPr>
            <p:ph type="title"/>
          </p:nvPr>
        </p:nvSpPr>
        <p:spPr>
          <a:xfrm>
            <a:off x="838200" y="365126"/>
            <a:ext cx="10515600" cy="898596"/>
          </a:xfrm>
        </p:spPr>
        <p:txBody>
          <a:bodyPr/>
          <a:lstStyle/>
          <a:p>
            <a:r>
              <a:rPr lang="ru-RU" dirty="0"/>
              <a:t>Вопросы вместо истории</a:t>
            </a:r>
          </a:p>
        </p:txBody>
      </p:sp>
      <p:sp>
        <p:nvSpPr>
          <p:cNvPr id="3" name="Объект 2">
            <a:extLst>
              <a:ext uri="{FF2B5EF4-FFF2-40B4-BE49-F238E27FC236}">
                <a16:creationId xmlns:a16="http://schemas.microsoft.com/office/drawing/2014/main" id="{AF96F020-D77E-EEB3-FC2F-0A0DC5C69B61}"/>
              </a:ext>
            </a:extLst>
          </p:cNvPr>
          <p:cNvSpPr>
            <a:spLocks noGrp="1"/>
          </p:cNvSpPr>
          <p:nvPr>
            <p:ph idx="1"/>
          </p:nvPr>
        </p:nvSpPr>
        <p:spPr>
          <a:xfrm>
            <a:off x="838200" y="1500809"/>
            <a:ext cx="10515600" cy="4676154"/>
          </a:xfrm>
        </p:spPr>
        <p:txBody>
          <a:bodyPr>
            <a:normAutofit fontScale="77500" lnSpcReduction="20000"/>
          </a:bodyPr>
          <a:lstStyle/>
          <a:p>
            <a:pPr marL="0" indent="0">
              <a:buNone/>
            </a:pPr>
            <a:r>
              <a:rPr lang="ru-RU" b="1" dirty="0"/>
              <a:t>3. Точка зрения другого человека</a:t>
            </a:r>
          </a:p>
          <a:p>
            <a:pPr marL="0" indent="0">
              <a:buNone/>
            </a:pPr>
            <a:endParaRPr lang="ru-RU" dirty="0"/>
          </a:p>
          <a:p>
            <a:pPr marL="0" indent="0">
              <a:buNone/>
            </a:pPr>
            <a:r>
              <a:rPr lang="ru-RU" dirty="0"/>
              <a:t>В разрешение конфликта нужно заходить с </a:t>
            </a:r>
            <a:r>
              <a:rPr lang="ru-RU" b="1" dirty="0"/>
              <a:t>правильным пониманием ситуации</a:t>
            </a:r>
            <a:r>
              <a:rPr lang="ru-RU" dirty="0"/>
              <a:t>.</a:t>
            </a:r>
          </a:p>
          <a:p>
            <a:pPr marL="0" indent="0">
              <a:buNone/>
            </a:pPr>
            <a:endParaRPr lang="ru-RU" dirty="0"/>
          </a:p>
          <a:p>
            <a:pPr marL="0" indent="0">
              <a:buNone/>
            </a:pPr>
            <a:r>
              <a:rPr lang="ru-RU" sz="3000" dirty="0"/>
              <a:t>Нужно понимать:</a:t>
            </a:r>
          </a:p>
          <a:p>
            <a:r>
              <a:rPr lang="ru-RU" dirty="0"/>
              <a:t>Какое </a:t>
            </a:r>
            <a:r>
              <a:rPr lang="ru-RU" b="1" dirty="0"/>
              <a:t>позитивное намерение</a:t>
            </a:r>
            <a:r>
              <a:rPr lang="ru-RU" dirty="0"/>
              <a:t> преследует этот взрослый адекватный человек?</a:t>
            </a:r>
          </a:p>
          <a:p>
            <a:pPr lvl="1"/>
            <a:r>
              <a:rPr lang="ru-RU" dirty="0"/>
              <a:t>Оно в любом случае всегда есть</a:t>
            </a:r>
          </a:p>
          <a:p>
            <a:r>
              <a:rPr lang="ru-RU" dirty="0"/>
              <a:t>Почему </a:t>
            </a:r>
            <a:r>
              <a:rPr lang="ru-RU" b="1" dirty="0"/>
              <a:t>такой способ действий</a:t>
            </a:r>
            <a:r>
              <a:rPr lang="ru-RU" dirty="0"/>
              <a:t> этого человека </a:t>
            </a:r>
            <a:r>
              <a:rPr lang="ru-RU" b="1" dirty="0"/>
              <a:t>не позволит ему достигать результата</a:t>
            </a:r>
            <a:r>
              <a:rPr lang="ru-RU" dirty="0"/>
              <a:t>?</a:t>
            </a:r>
          </a:p>
          <a:p>
            <a:pPr lvl="1"/>
            <a:r>
              <a:rPr lang="ru-RU" dirty="0"/>
              <a:t>Нужно уметь ему это объяснить</a:t>
            </a:r>
          </a:p>
          <a:p>
            <a:pPr lvl="1"/>
            <a:r>
              <a:rPr lang="ru-RU" dirty="0"/>
              <a:t>Например, человек хочет повышения до менеджера, но ведёт себя резко / токсично. Уметь объяснить, что его цель и средства не совпадают.</a:t>
            </a:r>
          </a:p>
          <a:p>
            <a:pPr lvl="1"/>
            <a:r>
              <a:rPr lang="ru-RU" dirty="0"/>
              <a:t>Объяснить, что </a:t>
            </a:r>
            <a:r>
              <a:rPr lang="ru-RU" b="1" dirty="0"/>
              <a:t>у него есть проблема</a:t>
            </a:r>
            <a:r>
              <a:rPr lang="ru-RU" dirty="0"/>
              <a:t>.</a:t>
            </a:r>
          </a:p>
          <a:p>
            <a:endParaRPr lang="ru-RU" dirty="0"/>
          </a:p>
        </p:txBody>
      </p:sp>
    </p:spTree>
    <p:extLst>
      <p:ext uri="{BB962C8B-B14F-4D97-AF65-F5344CB8AC3E}">
        <p14:creationId xmlns:p14="http://schemas.microsoft.com/office/powerpoint/2010/main" val="101194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6719"/>
            <a:ext cx="10515600" cy="1182375"/>
          </a:xfrm>
          <a:prstGeom prst="rect">
            <a:avLst/>
          </a:prstGeom>
        </p:spPr>
        <p:txBody>
          <a:bodyPr vert="horz" wrap="square" lIns="0" tIns="12700" rIns="0" bIns="0" rtlCol="0">
            <a:spAutoFit/>
          </a:bodyPr>
          <a:lstStyle/>
          <a:p>
            <a:pPr marL="12700">
              <a:lnSpc>
                <a:spcPct val="100000"/>
              </a:lnSpc>
              <a:spcBef>
                <a:spcPts val="100"/>
              </a:spcBef>
            </a:pPr>
            <a:r>
              <a:rPr lang="ru-RU" spc="509" dirty="0"/>
              <a:t>4</a:t>
            </a:r>
            <a:r>
              <a:rPr lang="ru-RU" spc="20" dirty="0"/>
              <a:t> </a:t>
            </a:r>
            <a:r>
              <a:rPr lang="ru-RU" spc="180" dirty="0"/>
              <a:t>причины</a:t>
            </a:r>
            <a:br>
              <a:rPr lang="ru-RU" spc="180" dirty="0"/>
            </a:br>
            <a:r>
              <a:rPr lang="ru-RU" sz="3200" dirty="0"/>
              <a:t>почему человек чего-то не делает или делает по своему:</a:t>
            </a:r>
            <a:endParaRPr lang="ru-RU" sz="3200" spc="180" dirty="0"/>
          </a:p>
        </p:txBody>
      </p:sp>
      <p:sp>
        <p:nvSpPr>
          <p:cNvPr id="17" name="TextBox 16">
            <a:extLst>
              <a:ext uri="{FF2B5EF4-FFF2-40B4-BE49-F238E27FC236}">
                <a16:creationId xmlns:a16="http://schemas.microsoft.com/office/drawing/2014/main" id="{191D9B61-F5FD-EEB8-9686-8F5C5ABB445B}"/>
              </a:ext>
            </a:extLst>
          </p:cNvPr>
          <p:cNvSpPr txBox="1"/>
          <p:nvPr/>
        </p:nvSpPr>
        <p:spPr>
          <a:xfrm>
            <a:off x="865375" y="1844437"/>
            <a:ext cx="10664016" cy="2746906"/>
          </a:xfrm>
          <a:prstGeom prst="rect">
            <a:avLst/>
          </a:prstGeom>
          <a:noFill/>
        </p:spPr>
        <p:txBody>
          <a:bodyPr wrap="square" rtlCol="0">
            <a:spAutoFit/>
          </a:bodyPr>
          <a:lstStyle/>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понял / понял по-своему</a:t>
            </a:r>
            <a:r>
              <a:rPr lang="ru-RU" sz="2000" dirty="0"/>
              <a:t>: говорили ли ему прямо о своем недовольстве?</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умеет</a:t>
            </a:r>
            <a:r>
              <a:rPr lang="ru-RU" sz="2000" dirty="0"/>
              <a:t>: умеет ли он делать больше / так как мы хотим?</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может</a:t>
            </a:r>
            <a:r>
              <a:rPr lang="ru-RU" sz="2000" dirty="0"/>
              <a:t>: он может он делать больше? Кто / что еще жрет его время?</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хочет</a:t>
            </a:r>
            <a:r>
              <a:rPr lang="ru-RU" sz="2000" dirty="0"/>
              <a:t>: чего он хочет?</a:t>
            </a:r>
          </a:p>
          <a:p>
            <a:pPr>
              <a:spcBef>
                <a:spcPts val="1200"/>
              </a:spcBef>
            </a:pPr>
            <a:r>
              <a:rPr lang="ru-RU" sz="2000" b="1" dirty="0"/>
              <a:t>Обстоятельства требующие прояснения:</a:t>
            </a:r>
            <a:endParaRPr lang="ru-RU" sz="2000" dirty="0"/>
          </a:p>
          <a:p>
            <a:pPr marL="285750" indent="-285750">
              <a:buFont typeface="Arial" panose="020B0604020202020204" pitchFamily="34" charset="0"/>
              <a:buChar char="•"/>
            </a:pPr>
            <a:r>
              <a:rPr lang="ru-RU" sz="2000" dirty="0"/>
              <a:t>Мы можем </a:t>
            </a:r>
            <a:r>
              <a:rPr lang="ru-RU" sz="2000" b="1" dirty="0"/>
              <a:t>чего-то не знать или не понимать</a:t>
            </a:r>
            <a:r>
              <a:rPr lang="ru-RU" sz="2000" dirty="0"/>
              <a:t> в чем причина того или иного поведения.</a:t>
            </a:r>
          </a:p>
          <a:p>
            <a:pPr marL="285750" indent="-285750">
              <a:buFont typeface="Arial" panose="020B0604020202020204" pitchFamily="34" charset="0"/>
              <a:buChar char="•"/>
            </a:pPr>
            <a:r>
              <a:rPr lang="ru-RU" sz="2000" dirty="0"/>
              <a:t>Наша задача подготовить несколько </a:t>
            </a:r>
            <a:r>
              <a:rPr lang="ru-RU" sz="2000" b="1" dirty="0"/>
              <a:t>вопросов, которые помогут</a:t>
            </a:r>
            <a:r>
              <a:rPr lang="ru-RU" sz="2000" dirty="0"/>
              <a:t> нам лучше </a:t>
            </a:r>
            <a:r>
              <a:rPr lang="ru-RU" sz="2000" b="1" dirty="0"/>
              <a:t>понять ситуацию</a:t>
            </a:r>
            <a:r>
              <a:rPr lang="ru-RU" sz="2000" dirty="0"/>
              <a:t>.</a:t>
            </a:r>
          </a:p>
        </p:txBody>
      </p:sp>
      <p:sp>
        <p:nvSpPr>
          <p:cNvPr id="21" name="TextBox 20">
            <a:extLst>
              <a:ext uri="{FF2B5EF4-FFF2-40B4-BE49-F238E27FC236}">
                <a16:creationId xmlns:a16="http://schemas.microsoft.com/office/drawing/2014/main" id="{E9943E62-F310-0017-B875-5989116AB536}"/>
              </a:ext>
            </a:extLst>
          </p:cNvPr>
          <p:cNvSpPr txBox="1"/>
          <p:nvPr/>
        </p:nvSpPr>
        <p:spPr>
          <a:xfrm>
            <a:off x="4055928" y="5227133"/>
            <a:ext cx="6097712" cy="923330"/>
          </a:xfrm>
          <a:prstGeom prst="rect">
            <a:avLst/>
          </a:prstGeom>
          <a:noFill/>
        </p:spPr>
        <p:txBody>
          <a:bodyPr wrap="square">
            <a:spAutoFit/>
          </a:bodyPr>
          <a:lstStyle/>
          <a:p>
            <a:pPr marL="12700" marR="5080">
              <a:lnSpc>
                <a:spcPct val="100000"/>
              </a:lnSpc>
              <a:spcBef>
                <a:spcPts val="100"/>
              </a:spcBef>
            </a:pPr>
            <a:r>
              <a:rPr lang="ru-RU" dirty="0"/>
              <a:t>Например, если качество работы опытного сотрудника стало стабильно низким, то какие вопросы мы можем задать коллеге, чтобы прояснить ситуацию?</a:t>
            </a:r>
          </a:p>
        </p:txBody>
      </p:sp>
      <p:pic>
        <p:nvPicPr>
          <p:cNvPr id="22" name="object 4">
            <a:extLst>
              <a:ext uri="{FF2B5EF4-FFF2-40B4-BE49-F238E27FC236}">
                <a16:creationId xmlns:a16="http://schemas.microsoft.com/office/drawing/2014/main" id="{D7C8A486-84B0-5E57-369E-A731F781579A}"/>
              </a:ext>
            </a:extLst>
          </p:cNvPr>
          <p:cNvPicPr/>
          <p:nvPr/>
        </p:nvPicPr>
        <p:blipFill>
          <a:blip r:embed="rId2" cstate="print"/>
          <a:stretch>
            <a:fillRect/>
          </a:stretch>
        </p:blipFill>
        <p:spPr>
          <a:xfrm>
            <a:off x="934948" y="4855278"/>
            <a:ext cx="3120980" cy="1726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C43E26-894F-ACBD-3756-22753DAA7FC2}"/>
              </a:ext>
            </a:extLst>
          </p:cNvPr>
          <p:cNvSpPr>
            <a:spLocks noGrp="1"/>
          </p:cNvSpPr>
          <p:nvPr>
            <p:ph type="title"/>
          </p:nvPr>
        </p:nvSpPr>
        <p:spPr>
          <a:xfrm>
            <a:off x="838200" y="365125"/>
            <a:ext cx="10515600" cy="1042435"/>
          </a:xfrm>
        </p:spPr>
        <p:txBody>
          <a:bodyPr/>
          <a:lstStyle/>
          <a:p>
            <a:r>
              <a:rPr lang="ru-RU" spc="200" dirty="0"/>
              <a:t>Выслушайте</a:t>
            </a:r>
            <a:r>
              <a:rPr lang="ru-RU" spc="25" dirty="0"/>
              <a:t> </a:t>
            </a:r>
            <a:r>
              <a:rPr lang="ru-RU" spc="160" dirty="0"/>
              <a:t>другого!</a:t>
            </a:r>
            <a:endParaRPr lang="ru-RU" dirty="0"/>
          </a:p>
        </p:txBody>
      </p:sp>
      <p:sp>
        <p:nvSpPr>
          <p:cNvPr id="3" name="Объект 2">
            <a:extLst>
              <a:ext uri="{FF2B5EF4-FFF2-40B4-BE49-F238E27FC236}">
                <a16:creationId xmlns:a16="http://schemas.microsoft.com/office/drawing/2014/main" id="{8B4261CF-2E0A-7A69-938E-F25AD1A681F3}"/>
              </a:ext>
            </a:extLst>
          </p:cNvPr>
          <p:cNvSpPr>
            <a:spLocks noGrp="1"/>
          </p:cNvSpPr>
          <p:nvPr>
            <p:ph idx="1"/>
          </p:nvPr>
        </p:nvSpPr>
        <p:spPr>
          <a:xfrm>
            <a:off x="838200" y="1537948"/>
            <a:ext cx="10515600" cy="4667250"/>
          </a:xfrm>
        </p:spPr>
        <p:txBody>
          <a:bodyPr>
            <a:normAutofit fontScale="92500" lnSpcReduction="10000"/>
          </a:bodyPr>
          <a:lstStyle/>
          <a:p>
            <a:r>
              <a:rPr lang="ru-RU" dirty="0"/>
              <a:t>Собеседник должен вам </a:t>
            </a:r>
            <a:r>
              <a:rPr lang="ru-RU" b="1" dirty="0"/>
              <a:t>описать свой взгляд на вещи</a:t>
            </a:r>
            <a:r>
              <a:rPr lang="ru-RU" dirty="0"/>
              <a:t>.</a:t>
            </a:r>
          </a:p>
          <a:p>
            <a:r>
              <a:rPr lang="ru-RU" dirty="0"/>
              <a:t>Только после этого ищем </a:t>
            </a:r>
            <a:r>
              <a:rPr lang="ru-RU" b="1" dirty="0"/>
              <a:t>точку согласия о том, что есть проблема</a:t>
            </a:r>
            <a:r>
              <a:rPr lang="ru-RU" dirty="0"/>
              <a:t>:</a:t>
            </a:r>
          </a:p>
          <a:p>
            <a:pPr lvl="1"/>
            <a:r>
              <a:rPr lang="ru-RU" dirty="0"/>
              <a:t>Это ключевой момент в алгоритме. Вы обязательно должны получить от человека </a:t>
            </a:r>
            <a:r>
              <a:rPr lang="ru-RU" b="1" dirty="0"/>
              <a:t>согласие</a:t>
            </a:r>
            <a:r>
              <a:rPr lang="ru-RU" dirty="0"/>
              <a:t>, что да, проблема есть!</a:t>
            </a:r>
          </a:p>
          <a:p>
            <a:pPr lvl="1"/>
            <a:r>
              <a:rPr lang="ru-RU" dirty="0"/>
              <a:t>Если этого не сделать, если человек может не осознавать, в чем именно заключается проблема и почему ее необходимо решать.</a:t>
            </a:r>
          </a:p>
          <a:p>
            <a:pPr lvl="1"/>
            <a:r>
              <a:rPr lang="ru-RU" dirty="0"/>
              <a:t>Дальнейшие шаги </a:t>
            </a:r>
            <a:r>
              <a:rPr lang="ru-RU" b="1" dirty="0"/>
              <a:t>не имеют смысла</a:t>
            </a:r>
            <a:r>
              <a:rPr lang="ru-RU" dirty="0"/>
              <a:t> без согласия обеих сторон, что есть проблема</a:t>
            </a:r>
          </a:p>
          <a:p>
            <a:pPr marL="0" indent="0">
              <a:buNone/>
            </a:pPr>
            <a:endParaRPr lang="ru-RU" b="1" dirty="0"/>
          </a:p>
          <a:p>
            <a:pPr marL="0" indent="0">
              <a:buNone/>
            </a:pPr>
            <a:r>
              <a:rPr lang="ru-RU" b="1" dirty="0"/>
              <a:t>Точка согласия</a:t>
            </a:r>
            <a:r>
              <a:rPr lang="ru-RU" dirty="0"/>
              <a:t> – момент в разговоре, когда обе стороны согласны, что есть проблема.</a:t>
            </a:r>
          </a:p>
          <a:p>
            <a:pPr marL="0" indent="0">
              <a:buNone/>
            </a:pPr>
            <a:r>
              <a:rPr lang="ru-RU" dirty="0"/>
              <a:t>Лишь убедившись в том, что оба собеседника видят проблему, мы можем переходить к обсуждению </a:t>
            </a:r>
            <a:r>
              <a:rPr lang="ru-RU" b="1" dirty="0"/>
              <a:t>решения</a:t>
            </a:r>
            <a:r>
              <a:rPr lang="ru-RU" dirty="0"/>
              <a:t>!</a:t>
            </a:r>
          </a:p>
          <a:p>
            <a:endParaRPr lang="ru-RU" dirty="0"/>
          </a:p>
          <a:p>
            <a:endParaRPr lang="ru-RU" dirty="0"/>
          </a:p>
          <a:p>
            <a:endParaRPr lang="ru-RU" dirty="0"/>
          </a:p>
        </p:txBody>
      </p:sp>
    </p:spTree>
    <p:extLst>
      <p:ext uri="{BB962C8B-B14F-4D97-AF65-F5344CB8AC3E}">
        <p14:creationId xmlns:p14="http://schemas.microsoft.com/office/powerpoint/2010/main" val="92966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B8327D-A643-23DD-C474-26F9FB2F23A4}"/>
              </a:ext>
            </a:extLst>
          </p:cNvPr>
          <p:cNvSpPr>
            <a:spLocks noGrp="1"/>
          </p:cNvSpPr>
          <p:nvPr>
            <p:ph type="title"/>
          </p:nvPr>
        </p:nvSpPr>
        <p:spPr/>
        <p:txBody>
          <a:bodyPr>
            <a:normAutofit/>
          </a:bodyPr>
          <a:lstStyle/>
          <a:p>
            <a:r>
              <a:rPr lang="ru-RU" dirty="0"/>
              <a:t>Что ещё может помочь:</a:t>
            </a:r>
            <a:br>
              <a:rPr lang="ru-RU" dirty="0"/>
            </a:br>
            <a:r>
              <a:rPr lang="ru-RU" sz="3200" dirty="0"/>
              <a:t>оценка поведенческого типа и мотивация</a:t>
            </a:r>
          </a:p>
        </p:txBody>
      </p:sp>
      <p:sp>
        <p:nvSpPr>
          <p:cNvPr id="3" name="Объект 2">
            <a:extLst>
              <a:ext uri="{FF2B5EF4-FFF2-40B4-BE49-F238E27FC236}">
                <a16:creationId xmlns:a16="http://schemas.microsoft.com/office/drawing/2014/main" id="{BD7C7E89-A824-A178-AF30-8EB12F494EA0}"/>
              </a:ext>
            </a:extLst>
          </p:cNvPr>
          <p:cNvSpPr>
            <a:spLocks noGrp="1"/>
          </p:cNvSpPr>
          <p:nvPr>
            <p:ph idx="1"/>
          </p:nvPr>
        </p:nvSpPr>
        <p:spPr>
          <a:xfrm>
            <a:off x="838200" y="1839273"/>
            <a:ext cx="8069494" cy="4351338"/>
          </a:xfrm>
        </p:spPr>
        <p:txBody>
          <a:bodyPr>
            <a:normAutofit/>
          </a:bodyPr>
          <a:lstStyle/>
          <a:p>
            <a:r>
              <a:rPr lang="ru-RU" dirty="0"/>
              <a:t>Какой психотип / поведенческий стиль у собеседника по </a:t>
            </a:r>
            <a:r>
              <a:rPr lang="en-US" dirty="0"/>
              <a:t>DISC</a:t>
            </a:r>
            <a:r>
              <a:rPr lang="ru-RU" dirty="0"/>
              <a:t>?</a:t>
            </a:r>
          </a:p>
          <a:p>
            <a:r>
              <a:rPr lang="ru-RU" dirty="0"/>
              <a:t>Что мотивирует этого человека?</a:t>
            </a:r>
          </a:p>
          <a:p>
            <a:pPr lvl="1"/>
            <a:r>
              <a:rPr lang="ru-RU" dirty="0"/>
              <a:t>Какой тип мотивации у человека по модели Герчикова?</a:t>
            </a:r>
          </a:p>
          <a:p>
            <a:r>
              <a:rPr lang="ru-RU" dirty="0"/>
              <a:t>Какими важными для нас </a:t>
            </a:r>
            <a:r>
              <a:rPr lang="ru-RU" b="1" dirty="0"/>
              <a:t>фактами</a:t>
            </a:r>
            <a:r>
              <a:rPr lang="ru-RU" dirty="0"/>
              <a:t> мы располагаем?</a:t>
            </a:r>
          </a:p>
          <a:p>
            <a:r>
              <a:rPr lang="ru-RU" dirty="0"/>
              <a:t>Какие </a:t>
            </a:r>
            <a:r>
              <a:rPr lang="ru-RU" b="1" dirty="0"/>
              <a:t>аргументы</a:t>
            </a:r>
            <a:r>
              <a:rPr lang="ru-RU" dirty="0"/>
              <a:t> могут на него повлиять?</a:t>
            </a:r>
          </a:p>
          <a:p>
            <a:pPr lvl="1"/>
            <a:r>
              <a:rPr lang="ru-RU" dirty="0"/>
              <a:t>Почему то, как поступает человек, мешает ему достигать его целей и желаний?</a:t>
            </a:r>
          </a:p>
        </p:txBody>
      </p:sp>
      <p:pic>
        <p:nvPicPr>
          <p:cNvPr id="5" name="Рисунок 4">
            <a:extLst>
              <a:ext uri="{FF2B5EF4-FFF2-40B4-BE49-F238E27FC236}">
                <a16:creationId xmlns:a16="http://schemas.microsoft.com/office/drawing/2014/main" id="{7E21E029-D6E6-EC63-F9D1-6315D725EBE3}"/>
              </a:ext>
            </a:extLst>
          </p:cNvPr>
          <p:cNvPicPr>
            <a:picLocks noChangeAspect="1"/>
          </p:cNvPicPr>
          <p:nvPr/>
        </p:nvPicPr>
        <p:blipFill rotWithShape="1">
          <a:blip r:embed="rId2"/>
          <a:srcRect l="11658" t="16551" r="10929" b="20000"/>
          <a:stretch/>
        </p:blipFill>
        <p:spPr>
          <a:xfrm>
            <a:off x="7884862" y="2074459"/>
            <a:ext cx="4307137" cy="3530209"/>
          </a:xfrm>
          <a:prstGeom prst="rect">
            <a:avLst/>
          </a:prstGeom>
        </p:spPr>
      </p:pic>
    </p:spTree>
    <p:extLst>
      <p:ext uri="{BB962C8B-B14F-4D97-AF65-F5344CB8AC3E}">
        <p14:creationId xmlns:p14="http://schemas.microsoft.com/office/powerpoint/2010/main" val="83686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56260-D0C4-BEC9-D0DC-BC7C9F2BC064}"/>
              </a:ext>
            </a:extLst>
          </p:cNvPr>
          <p:cNvSpPr>
            <a:spLocks noGrp="1"/>
          </p:cNvSpPr>
          <p:nvPr>
            <p:ph type="title"/>
          </p:nvPr>
        </p:nvSpPr>
        <p:spPr>
          <a:xfrm>
            <a:off x="838200" y="365126"/>
            <a:ext cx="10515600" cy="972356"/>
          </a:xfrm>
        </p:spPr>
        <p:txBody>
          <a:bodyPr/>
          <a:lstStyle/>
          <a:p>
            <a:r>
              <a:rPr lang="ru-RU" dirty="0"/>
              <a:t>Аргументы и факты</a:t>
            </a:r>
          </a:p>
        </p:txBody>
      </p:sp>
      <p:sp>
        <p:nvSpPr>
          <p:cNvPr id="3" name="Объект 2">
            <a:extLst>
              <a:ext uri="{FF2B5EF4-FFF2-40B4-BE49-F238E27FC236}">
                <a16:creationId xmlns:a16="http://schemas.microsoft.com/office/drawing/2014/main" id="{646E4087-89A0-50F7-E77E-27DCC138A51A}"/>
              </a:ext>
            </a:extLst>
          </p:cNvPr>
          <p:cNvSpPr>
            <a:spLocks noGrp="1"/>
          </p:cNvSpPr>
          <p:nvPr>
            <p:ph idx="1"/>
          </p:nvPr>
        </p:nvSpPr>
        <p:spPr>
          <a:xfrm>
            <a:off x="838200" y="1542196"/>
            <a:ext cx="10515600" cy="4950677"/>
          </a:xfrm>
        </p:spPr>
        <p:txBody>
          <a:bodyPr>
            <a:normAutofit fontScale="85000" lnSpcReduction="20000"/>
          </a:bodyPr>
          <a:lstStyle/>
          <a:p>
            <a:pPr marL="0" indent="0">
              <a:buNone/>
            </a:pPr>
            <a:r>
              <a:rPr lang="ru-RU" dirty="0"/>
              <a:t>Чем отличается аргумент от факта?</a:t>
            </a:r>
          </a:p>
          <a:p>
            <a:pPr marL="0" indent="0">
              <a:buNone/>
            </a:pPr>
            <a:endParaRPr lang="ru-RU" dirty="0"/>
          </a:p>
          <a:p>
            <a:pPr marL="0" indent="0">
              <a:buNone/>
            </a:pPr>
            <a:r>
              <a:rPr lang="ru-RU" b="1" dirty="0"/>
              <a:t>Факт</a:t>
            </a:r>
            <a:r>
              <a:rPr lang="ru-RU" dirty="0"/>
              <a:t> — реальное событие; то, что действительно произошло:</a:t>
            </a:r>
          </a:p>
          <a:p>
            <a:r>
              <a:rPr lang="ru-RU" dirty="0"/>
              <a:t>Факт: </a:t>
            </a:r>
            <a:r>
              <a:rPr lang="ru-RU" i="1" dirty="0"/>
              <a:t>я оставался после работы на протяжении 5-ти дней на 2 часа, чтобы закончить проект вовремя.</a:t>
            </a:r>
          </a:p>
          <a:p>
            <a:r>
              <a:rPr lang="ru-RU" dirty="0"/>
              <a:t>Факт: </a:t>
            </a:r>
            <a:r>
              <a:rPr lang="ru-RU" i="1" dirty="0"/>
              <a:t>Задача должна была быть закрыта ещё 1 февраля, а сейчас уже 1 марта, а она ещё не закрыта</a:t>
            </a:r>
          </a:p>
          <a:p>
            <a:pPr marL="0" indent="0">
              <a:buNone/>
            </a:pPr>
            <a:endParaRPr lang="ru-RU" dirty="0"/>
          </a:p>
          <a:p>
            <a:pPr marL="0" indent="0">
              <a:buNone/>
            </a:pPr>
            <a:r>
              <a:rPr lang="ru-RU" b="1" dirty="0"/>
              <a:t>Аргумент</a:t>
            </a:r>
            <a:r>
              <a:rPr lang="ru-RU" dirty="0"/>
              <a:t> — утверждение, чтобы увидеть убедить кого-то в вашем суждении.</a:t>
            </a:r>
          </a:p>
          <a:p>
            <a:r>
              <a:rPr lang="ru-RU" i="1" dirty="0"/>
              <a:t>Я успешно довёл до конца 5 сложных проектов и ни одного не провалил</a:t>
            </a:r>
            <a:r>
              <a:rPr lang="ru-RU" dirty="0"/>
              <a:t> (факт)</a:t>
            </a:r>
            <a:r>
              <a:rPr lang="ru-RU" i="1" dirty="0"/>
              <a:t>, значит я — опытный и успешный проектный менеджер</a:t>
            </a:r>
            <a:r>
              <a:rPr lang="ru-RU" dirty="0"/>
              <a:t> (тезис)</a:t>
            </a:r>
          </a:p>
          <a:p>
            <a:r>
              <a:rPr lang="ru-RU" i="1" dirty="0"/>
              <a:t>Я считаю, что твои показатели снизились, потому что согласно отчётов в </a:t>
            </a:r>
            <a:r>
              <a:rPr lang="en-US" i="1" dirty="0"/>
              <a:t>Jira </a:t>
            </a:r>
            <a:r>
              <a:rPr lang="ru-RU" i="1" dirty="0"/>
              <a:t>твоя производительность снизилась 2 раза за последний квартал и много замечаний по качеству</a:t>
            </a:r>
          </a:p>
        </p:txBody>
      </p:sp>
      <p:pic>
        <p:nvPicPr>
          <p:cNvPr id="5" name="Рисунок 4">
            <a:extLst>
              <a:ext uri="{FF2B5EF4-FFF2-40B4-BE49-F238E27FC236}">
                <a16:creationId xmlns:a16="http://schemas.microsoft.com/office/drawing/2014/main" id="{0528F693-C4D5-73F9-27CA-C156786B82B0}"/>
              </a:ext>
            </a:extLst>
          </p:cNvPr>
          <p:cNvPicPr>
            <a:picLocks noChangeAspect="1"/>
          </p:cNvPicPr>
          <p:nvPr/>
        </p:nvPicPr>
        <p:blipFill>
          <a:blip r:embed="rId2"/>
          <a:stretch>
            <a:fillRect/>
          </a:stretch>
        </p:blipFill>
        <p:spPr>
          <a:xfrm>
            <a:off x="7902054" y="349972"/>
            <a:ext cx="3963158" cy="1089868"/>
          </a:xfrm>
          <a:prstGeom prst="rect">
            <a:avLst/>
          </a:prstGeom>
        </p:spPr>
      </p:pic>
    </p:spTree>
    <p:extLst>
      <p:ext uri="{BB962C8B-B14F-4D97-AF65-F5344CB8AC3E}">
        <p14:creationId xmlns:p14="http://schemas.microsoft.com/office/powerpoint/2010/main" val="183951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6117C-E3D1-7EDA-8878-CD2C6E107AC5}"/>
              </a:ext>
            </a:extLst>
          </p:cNvPr>
          <p:cNvSpPr>
            <a:spLocks noGrp="1"/>
          </p:cNvSpPr>
          <p:nvPr>
            <p:ph type="title"/>
          </p:nvPr>
        </p:nvSpPr>
        <p:spPr>
          <a:xfrm>
            <a:off x="756315" y="365126"/>
            <a:ext cx="10515600" cy="835878"/>
          </a:xfrm>
        </p:spPr>
        <p:txBody>
          <a:bodyPr>
            <a:normAutofit fontScale="90000"/>
          </a:bodyPr>
          <a:lstStyle/>
          <a:p>
            <a:r>
              <a:rPr lang="ru-RU" dirty="0"/>
              <a:t>Аргументы:</a:t>
            </a:r>
            <a:br>
              <a:rPr lang="ru-RU" dirty="0"/>
            </a:br>
            <a:r>
              <a:rPr lang="ru-RU" sz="3600" dirty="0"/>
              <a:t>рациональные и эмоциональные</a:t>
            </a:r>
          </a:p>
        </p:txBody>
      </p:sp>
      <p:sp>
        <p:nvSpPr>
          <p:cNvPr id="3" name="Объект 2">
            <a:extLst>
              <a:ext uri="{FF2B5EF4-FFF2-40B4-BE49-F238E27FC236}">
                <a16:creationId xmlns:a16="http://schemas.microsoft.com/office/drawing/2014/main" id="{BBBD4322-292F-A4CF-E854-4B6901771BD5}"/>
              </a:ext>
            </a:extLst>
          </p:cNvPr>
          <p:cNvSpPr>
            <a:spLocks noGrp="1"/>
          </p:cNvSpPr>
          <p:nvPr>
            <p:ph idx="1"/>
          </p:nvPr>
        </p:nvSpPr>
        <p:spPr>
          <a:xfrm>
            <a:off x="756315" y="1392072"/>
            <a:ext cx="10773076" cy="5100802"/>
          </a:xfrm>
        </p:spPr>
        <p:txBody>
          <a:bodyPr>
            <a:normAutofit fontScale="77500" lnSpcReduction="20000"/>
          </a:bodyPr>
          <a:lstStyle/>
          <a:p>
            <a:pPr marL="0" indent="0">
              <a:buNone/>
            </a:pPr>
            <a:r>
              <a:rPr lang="ru-RU" dirty="0"/>
              <a:t>Аргументы можно разделить на:</a:t>
            </a:r>
          </a:p>
          <a:p>
            <a:r>
              <a:rPr lang="ru-RU" b="1" dirty="0"/>
              <a:t>Рациональные</a:t>
            </a:r>
            <a:r>
              <a:rPr lang="ru-RU" dirty="0"/>
              <a:t>:  </a:t>
            </a:r>
            <a:r>
              <a:rPr lang="en-US" dirty="0"/>
              <a:t>(</a:t>
            </a:r>
            <a:r>
              <a:rPr lang="ru-RU" dirty="0"/>
              <a:t>Для логиков: </a:t>
            </a:r>
            <a:r>
              <a:rPr lang="en-US" dirty="0"/>
              <a:t>DISC: D,C)</a:t>
            </a:r>
            <a:endParaRPr lang="ru-RU" dirty="0"/>
          </a:p>
          <a:p>
            <a:pPr lvl="1"/>
            <a:r>
              <a:rPr lang="ru-RU" i="1" dirty="0"/>
              <a:t>Если мы подпишем контракт, ваша компания заработает за месяц 1 млн на комиссионных.</a:t>
            </a:r>
          </a:p>
          <a:p>
            <a:r>
              <a:rPr lang="ru-RU" b="1" dirty="0"/>
              <a:t>Эмоциональные</a:t>
            </a:r>
            <a:r>
              <a:rPr lang="ru-RU" dirty="0"/>
              <a:t> </a:t>
            </a:r>
            <a:r>
              <a:rPr lang="en-US" dirty="0"/>
              <a:t>(</a:t>
            </a:r>
            <a:r>
              <a:rPr lang="ru-RU" dirty="0"/>
              <a:t>Для этиков: </a:t>
            </a:r>
            <a:r>
              <a:rPr lang="en-US" dirty="0"/>
              <a:t>DISC: I,S)</a:t>
            </a:r>
            <a:r>
              <a:rPr lang="ru-RU" dirty="0"/>
              <a:t>:</a:t>
            </a:r>
            <a:endParaRPr lang="en-US" dirty="0"/>
          </a:p>
          <a:p>
            <a:pPr lvl="1"/>
            <a:r>
              <a:rPr lang="ru-RU" dirty="0"/>
              <a:t>Истории, метафоры, яркие примеры, апелляция к чувствам</a:t>
            </a:r>
          </a:p>
          <a:p>
            <a:pPr lvl="1"/>
            <a:r>
              <a:rPr lang="ru-RU" i="1" dirty="0"/>
              <a:t>Если бы ты смог в течение недели поработать овертайм, чтобы помочь закончить проект в срок, команда была бы тебе очень благодарна!</a:t>
            </a:r>
          </a:p>
          <a:p>
            <a:endParaRPr lang="ru-RU" dirty="0"/>
          </a:p>
          <a:p>
            <a:r>
              <a:rPr lang="ru-RU" dirty="0"/>
              <a:t>В любом случае, мы используем </a:t>
            </a:r>
            <a:r>
              <a:rPr lang="ru-RU" b="1" dirty="0"/>
              <a:t>тезис</a:t>
            </a:r>
            <a:r>
              <a:rPr lang="ru-RU" dirty="0"/>
              <a:t> (утверждение) и </a:t>
            </a:r>
            <a:r>
              <a:rPr lang="ru-RU" b="1" dirty="0"/>
              <a:t>подкрепляющие</a:t>
            </a:r>
            <a:r>
              <a:rPr lang="ru-RU" dirty="0"/>
              <a:t> его </a:t>
            </a:r>
            <a:r>
              <a:rPr lang="ru-RU" b="1" dirty="0"/>
              <a:t>аргументы</a:t>
            </a:r>
            <a:r>
              <a:rPr lang="ru-RU" dirty="0"/>
              <a:t> (факты, примеры, данные, апелляцию к чувствам).</a:t>
            </a:r>
          </a:p>
          <a:p>
            <a:r>
              <a:rPr lang="ru-RU" dirty="0"/>
              <a:t>Если вы хорошо знаете собеседника и понимаете, что он или она, скорее, </a:t>
            </a:r>
            <a:r>
              <a:rPr lang="ru-RU" b="1" dirty="0"/>
              <a:t>рациональный или эмоциональный</a:t>
            </a:r>
            <a:r>
              <a:rPr lang="ru-RU" dirty="0"/>
              <a:t> тип, используйте </a:t>
            </a:r>
            <a:r>
              <a:rPr lang="ru-RU" b="1" dirty="0"/>
              <a:t>аргументы по </a:t>
            </a:r>
            <a:r>
              <a:rPr lang="ru-RU" dirty="0"/>
              <a:t>этому</a:t>
            </a:r>
            <a:r>
              <a:rPr lang="ru-RU" b="1" dirty="0"/>
              <a:t> типу</a:t>
            </a:r>
            <a:r>
              <a:rPr lang="ru-RU" dirty="0"/>
              <a:t>.</a:t>
            </a:r>
          </a:p>
          <a:p>
            <a:r>
              <a:rPr lang="ru-RU" dirty="0"/>
              <a:t>Если вы не знаете собеседника, используйте и рациональные, и эмоциональные аргументы, а также </a:t>
            </a:r>
            <a:r>
              <a:rPr lang="ru-RU" b="1" dirty="0"/>
              <a:t>наблюдайте за реакцией</a:t>
            </a:r>
            <a:r>
              <a:rPr lang="ru-RU" dirty="0"/>
              <a:t>. Какие-то из них будут попадать в цель, а какие-то нет.</a:t>
            </a:r>
          </a:p>
          <a:p>
            <a:pPr lvl="1"/>
            <a:r>
              <a:rPr lang="ru-RU" dirty="0"/>
              <a:t>Это подскажет вам не только психологический тип собеседника, но и лучше раскроет его мотивы</a:t>
            </a:r>
          </a:p>
          <a:p>
            <a:endParaRPr lang="ru-RU" dirty="0"/>
          </a:p>
        </p:txBody>
      </p:sp>
      <p:pic>
        <p:nvPicPr>
          <p:cNvPr id="5" name="Рисунок 4">
            <a:extLst>
              <a:ext uri="{FF2B5EF4-FFF2-40B4-BE49-F238E27FC236}">
                <a16:creationId xmlns:a16="http://schemas.microsoft.com/office/drawing/2014/main" id="{EAD62D86-845D-8C19-C888-81C3AB728F9A}"/>
              </a:ext>
            </a:extLst>
          </p:cNvPr>
          <p:cNvPicPr>
            <a:picLocks noChangeAspect="1"/>
          </p:cNvPicPr>
          <p:nvPr/>
        </p:nvPicPr>
        <p:blipFill>
          <a:blip r:embed="rId2"/>
          <a:stretch>
            <a:fillRect/>
          </a:stretch>
        </p:blipFill>
        <p:spPr>
          <a:xfrm>
            <a:off x="9465357" y="-6501"/>
            <a:ext cx="2726644" cy="1814753"/>
          </a:xfrm>
          <a:prstGeom prst="rect">
            <a:avLst/>
          </a:prstGeom>
        </p:spPr>
      </p:pic>
    </p:spTree>
    <p:extLst>
      <p:ext uri="{BB962C8B-B14F-4D97-AF65-F5344CB8AC3E}">
        <p14:creationId xmlns:p14="http://schemas.microsoft.com/office/powerpoint/2010/main" val="318184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6A8A50-FEB7-86B4-FECC-3908676AF3C9}"/>
              </a:ext>
            </a:extLst>
          </p:cNvPr>
          <p:cNvSpPr>
            <a:spLocks noGrp="1"/>
          </p:cNvSpPr>
          <p:nvPr>
            <p:ph type="title"/>
          </p:nvPr>
        </p:nvSpPr>
        <p:spPr>
          <a:xfrm>
            <a:off x="938215" y="355187"/>
            <a:ext cx="10515600" cy="748058"/>
          </a:xfrm>
        </p:spPr>
        <p:txBody>
          <a:bodyPr/>
          <a:lstStyle/>
          <a:p>
            <a:r>
              <a:rPr lang="ru-RU" dirty="0"/>
              <a:t>Шаблон конструктивной конфронтации</a:t>
            </a:r>
          </a:p>
        </p:txBody>
      </p:sp>
      <p:pic>
        <p:nvPicPr>
          <p:cNvPr id="4" name="object 3">
            <a:extLst>
              <a:ext uri="{FF2B5EF4-FFF2-40B4-BE49-F238E27FC236}">
                <a16:creationId xmlns:a16="http://schemas.microsoft.com/office/drawing/2014/main" id="{C5B1213B-26F8-4D96-F091-7DDD500EA5D9}"/>
              </a:ext>
            </a:extLst>
          </p:cNvPr>
          <p:cNvPicPr>
            <a:picLocks noGrp="1"/>
          </p:cNvPicPr>
          <p:nvPr>
            <p:ph idx="1"/>
          </p:nvPr>
        </p:nvPicPr>
        <p:blipFill>
          <a:blip r:embed="rId2" cstate="print"/>
          <a:stretch>
            <a:fillRect/>
          </a:stretch>
        </p:blipFill>
        <p:spPr>
          <a:xfrm>
            <a:off x="938215" y="1203032"/>
            <a:ext cx="10415585" cy="5654968"/>
          </a:xfrm>
          <a:prstGeom prst="rect">
            <a:avLst/>
          </a:prstGeom>
        </p:spPr>
      </p:pic>
    </p:spTree>
    <p:extLst>
      <p:ext uri="{BB962C8B-B14F-4D97-AF65-F5344CB8AC3E}">
        <p14:creationId xmlns:p14="http://schemas.microsoft.com/office/powerpoint/2010/main" val="423603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0190C-EE0A-A18C-8205-4ED18366B87A}"/>
              </a:ext>
            </a:extLst>
          </p:cNvPr>
          <p:cNvSpPr>
            <a:spLocks noGrp="1"/>
          </p:cNvSpPr>
          <p:nvPr>
            <p:ph type="title"/>
          </p:nvPr>
        </p:nvSpPr>
        <p:spPr>
          <a:xfrm>
            <a:off x="612167" y="325369"/>
            <a:ext cx="7552270" cy="897145"/>
          </a:xfrm>
        </p:spPr>
        <p:txBody>
          <a:bodyPr>
            <a:normAutofit fontScale="90000"/>
          </a:bodyPr>
          <a:lstStyle/>
          <a:p>
            <a:r>
              <a:rPr lang="ru-RU" dirty="0"/>
              <a:t>Шаблон подготовки к</a:t>
            </a:r>
            <a:br>
              <a:rPr lang="ru-RU" dirty="0"/>
            </a:br>
            <a:r>
              <a:rPr lang="ru-RU" dirty="0"/>
              <a:t>конструктивной конфронтации</a:t>
            </a:r>
          </a:p>
        </p:txBody>
      </p:sp>
      <p:sp>
        <p:nvSpPr>
          <p:cNvPr id="3" name="Объект 2">
            <a:extLst>
              <a:ext uri="{FF2B5EF4-FFF2-40B4-BE49-F238E27FC236}">
                <a16:creationId xmlns:a16="http://schemas.microsoft.com/office/drawing/2014/main" id="{354B8E62-64C9-03EC-3D8C-699449D9D793}"/>
              </a:ext>
            </a:extLst>
          </p:cNvPr>
          <p:cNvSpPr>
            <a:spLocks noGrp="1"/>
          </p:cNvSpPr>
          <p:nvPr>
            <p:ph idx="1"/>
          </p:nvPr>
        </p:nvSpPr>
        <p:spPr>
          <a:xfrm>
            <a:off x="612166" y="1411357"/>
            <a:ext cx="7552270" cy="5333629"/>
          </a:xfrm>
        </p:spPr>
        <p:txBody>
          <a:bodyPr>
            <a:normAutofit fontScale="70000" lnSpcReduction="20000"/>
          </a:bodyPr>
          <a:lstStyle/>
          <a:p>
            <a:r>
              <a:rPr lang="ru-RU" dirty="0"/>
              <a:t>В чем заключается проблема? </a:t>
            </a:r>
          </a:p>
          <a:p>
            <a:r>
              <a:rPr lang="ru-RU" b="1" dirty="0"/>
              <a:t>Риски: </a:t>
            </a:r>
            <a:r>
              <a:rPr lang="en-US" dirty="0"/>
              <a:t>ч</a:t>
            </a:r>
            <a:r>
              <a:rPr lang="ru-RU" dirty="0"/>
              <a:t>то будет, если не решать?</a:t>
            </a:r>
          </a:p>
          <a:p>
            <a:r>
              <a:rPr lang="ru-RU" dirty="0"/>
              <a:t>Какая ваша </a:t>
            </a:r>
            <a:r>
              <a:rPr lang="ru-RU" b="1" dirty="0"/>
              <a:t>цель</a:t>
            </a:r>
            <a:r>
              <a:rPr lang="ru-RU" dirty="0"/>
              <a:t> на разговор?</a:t>
            </a:r>
          </a:p>
          <a:p>
            <a:r>
              <a:rPr lang="ru-RU" b="1" dirty="0"/>
              <a:t>Причины поведения</a:t>
            </a:r>
            <a:r>
              <a:rPr lang="ru-RU" dirty="0"/>
              <a:t>. Почему другая сторона ведет  себя так?</a:t>
            </a:r>
          </a:p>
          <a:p>
            <a:pPr lvl="1"/>
            <a:r>
              <a:rPr lang="ru-RU" b="1" dirty="0"/>
              <a:t>Желания / мотиваторы</a:t>
            </a:r>
            <a:r>
              <a:rPr lang="ru-RU" dirty="0"/>
              <a:t> другой стороны</a:t>
            </a:r>
          </a:p>
          <a:p>
            <a:r>
              <a:rPr lang="ru-RU" dirty="0"/>
              <a:t>Важные </a:t>
            </a:r>
            <a:r>
              <a:rPr lang="ru-RU" b="1" dirty="0"/>
              <a:t>факты</a:t>
            </a:r>
            <a:r>
              <a:rPr lang="ru-RU" dirty="0"/>
              <a:t>, которыми вы располагаете</a:t>
            </a:r>
          </a:p>
          <a:p>
            <a:r>
              <a:rPr lang="ru-RU" dirty="0"/>
              <a:t>Какие </a:t>
            </a:r>
            <a:r>
              <a:rPr lang="ru-RU" b="1" dirty="0"/>
              <a:t>вопросы</a:t>
            </a:r>
            <a:r>
              <a:rPr lang="ru-RU" dirty="0"/>
              <a:t> стоит задать собеседнику? (Что важно прояснить?)</a:t>
            </a:r>
          </a:p>
          <a:p>
            <a:r>
              <a:rPr lang="ru-RU" dirty="0"/>
              <a:t>К какому </a:t>
            </a:r>
            <a:r>
              <a:rPr lang="ru-RU" b="1" dirty="0"/>
              <a:t>психотипу</a:t>
            </a:r>
            <a:r>
              <a:rPr lang="ru-RU" dirty="0"/>
              <a:t> относится другая сторона + </a:t>
            </a:r>
            <a:r>
              <a:rPr lang="ru-RU" b="1" dirty="0"/>
              <a:t>мотивационный профиль</a:t>
            </a:r>
          </a:p>
          <a:p>
            <a:r>
              <a:rPr lang="ru-RU" dirty="0"/>
              <a:t>Наши </a:t>
            </a:r>
            <a:r>
              <a:rPr lang="ru-RU" b="1" dirty="0"/>
              <a:t>аргументы</a:t>
            </a:r>
            <a:r>
              <a:rPr lang="ru-RU" dirty="0"/>
              <a:t> (с учетом мотиваторов и психологического типа)</a:t>
            </a:r>
          </a:p>
          <a:p>
            <a:r>
              <a:rPr lang="ru-RU" b="1" dirty="0"/>
              <a:t>Точка согласия</a:t>
            </a:r>
            <a:r>
              <a:rPr lang="ru-RU" dirty="0"/>
              <a:t> по проблеме*</a:t>
            </a:r>
          </a:p>
          <a:p>
            <a:r>
              <a:rPr lang="ru-RU" b="1" dirty="0"/>
              <a:t>Варианты решения</a:t>
            </a:r>
            <a:r>
              <a:rPr lang="ru-RU" dirty="0"/>
              <a:t>*</a:t>
            </a:r>
          </a:p>
          <a:p>
            <a:r>
              <a:rPr lang="en" dirty="0"/>
              <a:t>SMART-</a:t>
            </a:r>
            <a:r>
              <a:rPr lang="ru-RU" b="1" dirty="0"/>
              <a:t>Контроль</a:t>
            </a:r>
            <a:r>
              <a:rPr lang="ru-RU" dirty="0"/>
              <a:t>*</a:t>
            </a:r>
          </a:p>
          <a:p>
            <a:pPr marL="0" indent="0">
              <a:buNone/>
            </a:pPr>
            <a:r>
              <a:rPr lang="ru-RU" sz="2300" dirty="0"/>
              <a:t>Примечание: пункты отмеченные звездочкой обсуждаются ПО ХОДУ конструктивной конфронтации. На этапе подготовки вы можете заполнить их в качестве рабочей гипотезы.</a:t>
            </a:r>
          </a:p>
          <a:p>
            <a:endParaRPr lang="ru-RU" dirty="0"/>
          </a:p>
        </p:txBody>
      </p:sp>
      <p:sp>
        <p:nvSpPr>
          <p:cNvPr id="6" name="TextBox 5">
            <a:extLst>
              <a:ext uri="{FF2B5EF4-FFF2-40B4-BE49-F238E27FC236}">
                <a16:creationId xmlns:a16="http://schemas.microsoft.com/office/drawing/2014/main" id="{C9ACFDD5-2962-0DD8-8C53-92171CF94DDE}"/>
              </a:ext>
            </a:extLst>
          </p:cNvPr>
          <p:cNvSpPr txBox="1"/>
          <p:nvPr/>
        </p:nvSpPr>
        <p:spPr>
          <a:xfrm>
            <a:off x="8164437" y="1613044"/>
            <a:ext cx="3815230" cy="3477875"/>
          </a:xfrm>
          <a:prstGeom prst="rect">
            <a:avLst/>
          </a:prstGeom>
          <a:noFill/>
        </p:spPr>
        <p:txBody>
          <a:bodyPr wrap="square" rtlCol="0">
            <a:spAutoFit/>
          </a:bodyPr>
          <a:lstStyle/>
          <a:p>
            <a:r>
              <a:rPr lang="ru-RU" sz="2000" b="1" dirty="0"/>
              <a:t>Что даёт подготовка?</a:t>
            </a:r>
          </a:p>
          <a:p>
            <a:endParaRPr lang="ru-RU" sz="2000" dirty="0"/>
          </a:p>
          <a:p>
            <a:pPr marL="180000" indent="-180000">
              <a:buFont typeface="Arial" panose="020B0604020202020204" pitchFamily="34" charset="0"/>
              <a:buChar char="•"/>
            </a:pPr>
            <a:r>
              <a:rPr lang="ru-RU" sz="2000" dirty="0"/>
              <a:t>Спокойствие (уже не на эмоциях)</a:t>
            </a:r>
          </a:p>
          <a:p>
            <a:pPr marL="180000" indent="-180000">
              <a:buFont typeface="Arial" panose="020B0604020202020204" pitchFamily="34" charset="0"/>
              <a:buChar char="•"/>
            </a:pPr>
            <a:r>
              <a:rPr lang="ru-RU" sz="2000" dirty="0"/>
              <a:t>Более уверены в успехе</a:t>
            </a:r>
          </a:p>
          <a:p>
            <a:pPr marL="180000" indent="-180000">
              <a:buFont typeface="Arial" panose="020B0604020202020204" pitchFamily="34" charset="0"/>
              <a:buChar char="•"/>
            </a:pPr>
            <a:r>
              <a:rPr lang="ru-RU" sz="2000" dirty="0"/>
              <a:t>Владеем инициативой в разговоре</a:t>
            </a:r>
          </a:p>
          <a:p>
            <a:pPr marL="180000" indent="-180000">
              <a:buFont typeface="Arial" panose="020B0604020202020204" pitchFamily="34" charset="0"/>
              <a:buChar char="•"/>
            </a:pPr>
            <a:r>
              <a:rPr lang="ru-RU" sz="2000" dirty="0"/>
              <a:t>Ориентированы на </a:t>
            </a:r>
            <a:r>
              <a:rPr lang="en-US" sz="2000" dirty="0"/>
              <a:t>win-win</a:t>
            </a:r>
          </a:p>
          <a:p>
            <a:pPr marL="180000" indent="-180000">
              <a:buFont typeface="Arial" panose="020B0604020202020204" pitchFamily="34" charset="0"/>
              <a:buChar char="•"/>
            </a:pPr>
            <a:r>
              <a:rPr lang="ru-RU" sz="2000" dirty="0"/>
              <a:t>Не боитесь манипуляций</a:t>
            </a:r>
          </a:p>
          <a:p>
            <a:pPr marL="180000" indent="-180000">
              <a:buFont typeface="Arial" panose="020B0604020202020204" pitchFamily="34" charset="0"/>
              <a:buChar char="•"/>
            </a:pPr>
            <a:r>
              <a:rPr lang="ru-RU" sz="2000" dirty="0"/>
              <a:t>У вас есть несколько сценариев (вариантов решения)</a:t>
            </a:r>
          </a:p>
        </p:txBody>
      </p:sp>
    </p:spTree>
    <p:extLst>
      <p:ext uri="{BB962C8B-B14F-4D97-AF65-F5344CB8AC3E}">
        <p14:creationId xmlns:p14="http://schemas.microsoft.com/office/powerpoint/2010/main" val="2256256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11D915-5D63-6E9E-856C-2172F58B734F}"/>
              </a:ext>
            </a:extLst>
          </p:cNvPr>
          <p:cNvSpPr>
            <a:spLocks noGrp="1"/>
          </p:cNvSpPr>
          <p:nvPr>
            <p:ph type="title"/>
          </p:nvPr>
        </p:nvSpPr>
        <p:spPr>
          <a:xfrm>
            <a:off x="838200" y="365126"/>
            <a:ext cx="10515600" cy="1021886"/>
          </a:xfrm>
        </p:spPr>
        <p:txBody>
          <a:bodyPr/>
          <a:lstStyle/>
          <a:p>
            <a:r>
              <a:rPr lang="ru-RU" spc="155" dirty="0"/>
              <a:t>Устойчивость</a:t>
            </a:r>
            <a:r>
              <a:rPr lang="ru-RU" spc="20" dirty="0"/>
              <a:t> </a:t>
            </a:r>
            <a:r>
              <a:rPr lang="ru-RU" spc="215" dirty="0"/>
              <a:t>договоренности</a:t>
            </a:r>
            <a:endParaRPr lang="ru-RU" dirty="0"/>
          </a:p>
        </p:txBody>
      </p:sp>
      <p:sp>
        <p:nvSpPr>
          <p:cNvPr id="3" name="Объект 2">
            <a:extLst>
              <a:ext uri="{FF2B5EF4-FFF2-40B4-BE49-F238E27FC236}">
                <a16:creationId xmlns:a16="http://schemas.microsoft.com/office/drawing/2014/main" id="{4D962CED-AA08-43FB-9FDD-CAFFF6EC15CA}"/>
              </a:ext>
            </a:extLst>
          </p:cNvPr>
          <p:cNvSpPr>
            <a:spLocks noGrp="1"/>
          </p:cNvSpPr>
          <p:nvPr>
            <p:ph idx="1"/>
          </p:nvPr>
        </p:nvSpPr>
        <p:spPr/>
        <p:txBody>
          <a:bodyPr>
            <a:normAutofit fontScale="85000" lnSpcReduction="20000"/>
          </a:bodyPr>
          <a:lstStyle/>
          <a:p>
            <a:pPr marL="0" marR="440690" indent="0">
              <a:lnSpc>
                <a:spcPct val="100000"/>
              </a:lnSpc>
              <a:spcBef>
                <a:spcPts val="100"/>
              </a:spcBef>
              <a:buNone/>
            </a:pPr>
            <a:r>
              <a:rPr lang="ru-RU" dirty="0"/>
              <a:t>Важно заключить максимально </a:t>
            </a:r>
            <a:r>
              <a:rPr lang="ru-RU" b="1" dirty="0"/>
              <a:t>конкретную</a:t>
            </a:r>
            <a:r>
              <a:rPr lang="ru-RU" dirty="0"/>
              <a:t> </a:t>
            </a:r>
            <a:r>
              <a:rPr lang="ru-RU" b="1" dirty="0"/>
              <a:t>договоренность</a:t>
            </a:r>
            <a:r>
              <a:rPr lang="ru-RU" dirty="0"/>
              <a:t> с привязками к датам, цифрам и объемам работы (</a:t>
            </a:r>
            <a:r>
              <a:rPr lang="en" b="1" dirty="0"/>
              <a:t>SMART-</a:t>
            </a:r>
            <a:r>
              <a:rPr lang="ru-RU" b="1" dirty="0"/>
              <a:t>контроль</a:t>
            </a:r>
            <a:r>
              <a:rPr lang="ru-RU" dirty="0"/>
              <a:t>):</a:t>
            </a:r>
          </a:p>
          <a:p>
            <a:pPr marR="440690">
              <a:lnSpc>
                <a:spcPct val="100000"/>
              </a:lnSpc>
              <a:spcBef>
                <a:spcPts val="100"/>
              </a:spcBef>
            </a:pPr>
            <a:r>
              <a:rPr lang="ru-RU" dirty="0"/>
              <a:t>Даты</a:t>
            </a:r>
          </a:p>
          <a:p>
            <a:pPr marR="440690">
              <a:lnSpc>
                <a:spcPct val="100000"/>
              </a:lnSpc>
              <a:spcBef>
                <a:spcPts val="100"/>
              </a:spcBef>
            </a:pPr>
            <a:r>
              <a:rPr lang="ru-RU" dirty="0"/>
              <a:t>Измеримые показатели</a:t>
            </a:r>
          </a:p>
          <a:p>
            <a:pPr marL="0" marR="440690" indent="0">
              <a:lnSpc>
                <a:spcPct val="100000"/>
              </a:lnSpc>
              <a:spcBef>
                <a:spcPts val="100"/>
              </a:spcBef>
              <a:buNone/>
            </a:pPr>
            <a:r>
              <a:rPr lang="ru-RU" dirty="0"/>
              <a:t>Как будет проверяться договорённость?</a:t>
            </a:r>
          </a:p>
          <a:p>
            <a:pPr marL="0" indent="0">
              <a:lnSpc>
                <a:spcPct val="100000"/>
              </a:lnSpc>
              <a:spcBef>
                <a:spcPts val="15"/>
              </a:spcBef>
              <a:buNone/>
            </a:pPr>
            <a:endParaRPr lang="ru-RU" dirty="0"/>
          </a:p>
          <a:p>
            <a:pPr marL="0" marR="339090" indent="0">
              <a:lnSpc>
                <a:spcPct val="100000"/>
              </a:lnSpc>
              <a:buNone/>
            </a:pPr>
            <a:r>
              <a:rPr lang="ru-RU" b="1" dirty="0"/>
              <a:t>Контролируем</a:t>
            </a:r>
            <a:r>
              <a:rPr lang="ru-RU" dirty="0"/>
              <a:t>, в течение оговоренного срока ваша договоренность будет соблюдаться или нет:</a:t>
            </a:r>
          </a:p>
          <a:p>
            <a:pPr marR="5080">
              <a:lnSpc>
                <a:spcPct val="100000"/>
              </a:lnSpc>
            </a:pPr>
            <a:r>
              <a:rPr lang="ru-RU" b="1" dirty="0"/>
              <a:t>Если не соблюдается</a:t>
            </a:r>
            <a:r>
              <a:rPr lang="ru-RU" dirty="0"/>
              <a:t>, то ваша задача — </a:t>
            </a:r>
            <a:r>
              <a:rPr lang="ru-RU" b="1" dirty="0"/>
              <a:t>вернуться к разговору</a:t>
            </a:r>
            <a:r>
              <a:rPr lang="ru-RU" dirty="0"/>
              <a:t> и </a:t>
            </a:r>
            <a:r>
              <a:rPr lang="ru-RU" b="1" dirty="0"/>
              <a:t>выяснить причины</a:t>
            </a:r>
            <a:r>
              <a:rPr lang="ru-RU" dirty="0"/>
              <a:t>, почему этого не происходит.</a:t>
            </a:r>
          </a:p>
          <a:p>
            <a:pPr marR="5080">
              <a:lnSpc>
                <a:spcPct val="100000"/>
              </a:lnSpc>
            </a:pPr>
            <a:r>
              <a:rPr lang="ru-RU" dirty="0"/>
              <a:t>Дайте сотруднику </a:t>
            </a:r>
            <a:r>
              <a:rPr lang="ru-RU" b="1" dirty="0"/>
              <a:t>положительную обратную связь</a:t>
            </a:r>
            <a:r>
              <a:rPr lang="ru-RU" dirty="0"/>
              <a:t>, если договорённость была соблюдена</a:t>
            </a:r>
          </a:p>
        </p:txBody>
      </p:sp>
    </p:spTree>
    <p:extLst>
      <p:ext uri="{BB962C8B-B14F-4D97-AF65-F5344CB8AC3E}">
        <p14:creationId xmlns:p14="http://schemas.microsoft.com/office/powerpoint/2010/main" val="193156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2A607-0E5D-6E7B-F804-828407519564}"/>
              </a:ext>
            </a:extLst>
          </p:cNvPr>
          <p:cNvSpPr>
            <a:spLocks noGrp="1"/>
          </p:cNvSpPr>
          <p:nvPr>
            <p:ph type="title"/>
          </p:nvPr>
        </p:nvSpPr>
        <p:spPr/>
        <p:txBody>
          <a:bodyPr/>
          <a:lstStyle/>
          <a:p>
            <a:r>
              <a:rPr lang="ru-RU" dirty="0"/>
              <a:t>Структура лекции</a:t>
            </a:r>
          </a:p>
        </p:txBody>
      </p:sp>
      <p:sp>
        <p:nvSpPr>
          <p:cNvPr id="3" name="Объект 2">
            <a:extLst>
              <a:ext uri="{FF2B5EF4-FFF2-40B4-BE49-F238E27FC236}">
                <a16:creationId xmlns:a16="http://schemas.microsoft.com/office/drawing/2014/main" id="{A525B004-7E13-C32A-420A-C708D0C7B095}"/>
              </a:ext>
            </a:extLst>
          </p:cNvPr>
          <p:cNvSpPr>
            <a:spLocks noGrp="1"/>
          </p:cNvSpPr>
          <p:nvPr>
            <p:ph idx="1"/>
          </p:nvPr>
        </p:nvSpPr>
        <p:spPr/>
        <p:txBody>
          <a:bodyPr>
            <a:normAutofit fontScale="92500" lnSpcReduction="20000"/>
          </a:bodyPr>
          <a:lstStyle/>
          <a:p>
            <a:r>
              <a:rPr lang="ru-RU" dirty="0"/>
              <a:t>Инструмент управленческой коммуникации «Конструктивная конфронтация»</a:t>
            </a:r>
          </a:p>
          <a:p>
            <a:r>
              <a:rPr lang="ru-RU" dirty="0"/>
              <a:t>Особенности конструктивной конфронтации с разными психологическими типами</a:t>
            </a:r>
          </a:p>
          <a:p>
            <a:r>
              <a:rPr lang="ru-RU" dirty="0"/>
              <a:t>Конструктивная конфронтация «вверх»: матрица «Доверие и прозрачность»</a:t>
            </a:r>
          </a:p>
          <a:p>
            <a:r>
              <a:rPr lang="ru-RU" dirty="0"/>
              <a:t>Природа и психология конфликта: транзактный анализ для менеджеров Эрика Берна</a:t>
            </a:r>
          </a:p>
          <a:p>
            <a:pPr marL="0" indent="0">
              <a:buNone/>
            </a:pPr>
            <a:br>
              <a:rPr lang="ru-RU" dirty="0"/>
            </a:br>
            <a:r>
              <a:rPr lang="ru-RU" b="1" dirty="0"/>
              <a:t>О чем говорим сегодня:</a:t>
            </a:r>
          </a:p>
          <a:p>
            <a:pPr marL="0" indent="0">
              <a:buNone/>
            </a:pPr>
            <a:r>
              <a:rPr lang="ru-RU" dirty="0"/>
              <a:t>Что такое устойчивые договоренности, как они достигаются и как можно менять модель поведения другого человека, не прибегая к манипуляциям?</a:t>
            </a:r>
          </a:p>
          <a:p>
            <a:pPr marL="0" indent="0">
              <a:buNone/>
            </a:pPr>
            <a:endParaRPr lang="ru-RU" dirty="0"/>
          </a:p>
          <a:p>
            <a:endParaRPr lang="ru-RU" dirty="0"/>
          </a:p>
        </p:txBody>
      </p:sp>
    </p:spTree>
    <p:extLst>
      <p:ext uri="{BB962C8B-B14F-4D97-AF65-F5344CB8AC3E}">
        <p14:creationId xmlns:p14="http://schemas.microsoft.com/office/powerpoint/2010/main" val="3684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20BB84-768A-6BA0-FE49-EEFA11CF4046}"/>
              </a:ext>
            </a:extLst>
          </p:cNvPr>
          <p:cNvSpPr>
            <a:spLocks noGrp="1"/>
          </p:cNvSpPr>
          <p:nvPr>
            <p:ph type="title"/>
          </p:nvPr>
        </p:nvSpPr>
        <p:spPr>
          <a:xfrm>
            <a:off x="838200" y="365125"/>
            <a:ext cx="10515600" cy="1104079"/>
          </a:xfrm>
        </p:spPr>
        <p:txBody>
          <a:bodyPr>
            <a:normAutofit fontScale="90000"/>
          </a:bodyPr>
          <a:lstStyle/>
          <a:p>
            <a:r>
              <a:rPr lang="ru-RU" dirty="0"/>
              <a:t>Алгоритм управления</a:t>
            </a:r>
            <a:br>
              <a:rPr lang="ru-RU" dirty="0"/>
            </a:br>
            <a:r>
              <a:rPr lang="ru-RU" dirty="0"/>
              <a:t>конструктивной конфронтацией</a:t>
            </a:r>
          </a:p>
        </p:txBody>
      </p:sp>
      <p:sp>
        <p:nvSpPr>
          <p:cNvPr id="3" name="Объект 2">
            <a:extLst>
              <a:ext uri="{FF2B5EF4-FFF2-40B4-BE49-F238E27FC236}">
                <a16:creationId xmlns:a16="http://schemas.microsoft.com/office/drawing/2014/main" id="{C7D80893-0819-7640-F05A-5C3AB45A4CB9}"/>
              </a:ext>
            </a:extLst>
          </p:cNvPr>
          <p:cNvSpPr>
            <a:spLocks noGrp="1"/>
          </p:cNvSpPr>
          <p:nvPr>
            <p:ph idx="1"/>
          </p:nvPr>
        </p:nvSpPr>
        <p:spPr>
          <a:xfrm>
            <a:off x="838200" y="1664413"/>
            <a:ext cx="10515600" cy="4931596"/>
          </a:xfrm>
        </p:spPr>
        <p:txBody>
          <a:bodyPr>
            <a:normAutofit fontScale="70000" lnSpcReduction="20000"/>
          </a:bodyPr>
          <a:lstStyle/>
          <a:p>
            <a:pPr marL="514350" indent="-514350">
              <a:buFont typeface="+mj-lt"/>
              <a:buAutoNum type="arabicPeriod"/>
            </a:pPr>
            <a:r>
              <a:rPr lang="ru-RU" dirty="0"/>
              <a:t>Подготовка. Заполняем </a:t>
            </a:r>
            <a:r>
              <a:rPr lang="ru-RU" b="1" dirty="0"/>
              <a:t>шаблон конструктивной конфронтации</a:t>
            </a:r>
            <a:r>
              <a:rPr lang="ru-RU" dirty="0"/>
              <a:t>.</a:t>
            </a:r>
          </a:p>
          <a:p>
            <a:pPr marL="514350" indent="-514350">
              <a:buFont typeface="+mj-lt"/>
              <a:buAutoNum type="arabicPeriod"/>
            </a:pPr>
            <a:r>
              <a:rPr lang="ru-RU" dirty="0"/>
              <a:t>Начните встречу с </a:t>
            </a:r>
            <a:r>
              <a:rPr lang="ru-RU" b="1" dirty="0"/>
              <a:t>описания ситуации со своей стороны</a:t>
            </a:r>
            <a:r>
              <a:rPr lang="ru-RU" dirty="0"/>
              <a:t>.</a:t>
            </a:r>
            <a:br>
              <a:rPr lang="ru-RU" dirty="0"/>
            </a:br>
            <a:r>
              <a:rPr lang="ru-RU" dirty="0"/>
              <a:t>Покажите, что видите проблему или риск, опираясь на имеющиеся факты.</a:t>
            </a:r>
          </a:p>
          <a:p>
            <a:pPr lvl="1"/>
            <a:r>
              <a:rPr lang="ru-RU" dirty="0"/>
              <a:t>Акцент на том, что мы </a:t>
            </a:r>
            <a:r>
              <a:rPr lang="ru-RU" b="1" dirty="0"/>
              <a:t>совместно</a:t>
            </a:r>
            <a:r>
              <a:rPr lang="ru-RU" dirty="0"/>
              <a:t> хотим решить проблему</a:t>
            </a:r>
          </a:p>
          <a:p>
            <a:pPr marL="514350" indent="-514350">
              <a:buFont typeface="+mj-lt"/>
              <a:buAutoNum type="arabicPeriod"/>
            </a:pPr>
            <a:r>
              <a:rPr lang="ru-RU" dirty="0"/>
              <a:t>Попросите собеседника </a:t>
            </a:r>
            <a:r>
              <a:rPr lang="ru-RU" b="1" dirty="0"/>
              <a:t>описать ситуацию с его стороны</a:t>
            </a:r>
            <a:r>
              <a:rPr lang="ru-RU" dirty="0"/>
              <a:t>.</a:t>
            </a:r>
            <a:br>
              <a:rPr lang="ru-RU" dirty="0"/>
            </a:br>
            <a:r>
              <a:rPr lang="ru-RU" dirty="0"/>
              <a:t>Задавайте уточняющие вопросы, чтобы исследовать ситуацию.</a:t>
            </a:r>
          </a:p>
          <a:p>
            <a:pPr marL="514350" indent="-514350">
              <a:buFont typeface="+mj-lt"/>
              <a:buAutoNum type="arabicPeriod"/>
            </a:pPr>
            <a:r>
              <a:rPr lang="ru-RU" dirty="0"/>
              <a:t>Ищите </a:t>
            </a:r>
            <a:r>
              <a:rPr lang="ru-RU" b="1" dirty="0"/>
              <a:t>точку согласия</a:t>
            </a:r>
            <a:r>
              <a:rPr lang="ru-RU" dirty="0"/>
              <a:t>: обе стороны видят, что проблем есть и готовы ее решать.</a:t>
            </a:r>
          </a:p>
          <a:p>
            <a:pPr lvl="1"/>
            <a:r>
              <a:rPr lang="ru-RU" dirty="0"/>
              <a:t>Начинаете с </a:t>
            </a:r>
            <a:r>
              <a:rPr lang="ru-RU" b="1" dirty="0"/>
              <a:t>фактов</a:t>
            </a:r>
            <a:r>
              <a:rPr lang="ru-RU" dirty="0"/>
              <a:t>, описываете </a:t>
            </a:r>
            <a:r>
              <a:rPr lang="ru-RU" b="1" dirty="0"/>
              <a:t>риски</a:t>
            </a:r>
            <a:r>
              <a:rPr lang="ru-RU" dirty="0"/>
              <a:t> и договариваетесь о том, что проблема действительно есть и ещё надо её решать</a:t>
            </a:r>
          </a:p>
          <a:p>
            <a:pPr marL="514350" indent="-514350">
              <a:buFont typeface="+mj-lt"/>
              <a:buAutoNum type="arabicPeriod"/>
            </a:pPr>
            <a:r>
              <a:rPr lang="ru-RU" dirty="0"/>
              <a:t>Используйте </a:t>
            </a:r>
            <a:r>
              <a:rPr lang="ru-RU" b="1" dirty="0"/>
              <a:t>аргументацию с опорой на модель </a:t>
            </a:r>
            <a:r>
              <a:rPr lang="en" b="1" dirty="0"/>
              <a:t>DISC</a:t>
            </a:r>
            <a:r>
              <a:rPr lang="en" dirty="0"/>
              <a:t>,</a:t>
            </a:r>
            <a:br>
              <a:rPr lang="ru-RU" dirty="0"/>
            </a:br>
            <a:r>
              <a:rPr lang="ru-RU" dirty="0"/>
              <a:t>чтобы повлиять на собеседника при принятии итогового решения.</a:t>
            </a:r>
          </a:p>
          <a:p>
            <a:pPr marL="514350" indent="-514350">
              <a:buFont typeface="+mj-lt"/>
              <a:buAutoNum type="arabicPeriod"/>
            </a:pPr>
            <a:r>
              <a:rPr lang="ru-RU" dirty="0"/>
              <a:t>Заключите </a:t>
            </a:r>
            <a:r>
              <a:rPr lang="ru-RU" b="1" dirty="0"/>
              <a:t>договоренность</a:t>
            </a:r>
            <a:r>
              <a:rPr lang="ru-RU" dirty="0"/>
              <a:t> с привязкой к контрольным срокам и конкретным задачам. Убедитесь, что вы одинаково понимаете ее. Желательно, чтобы договоренность была в письменном виде (например, </a:t>
            </a:r>
            <a:r>
              <a:rPr lang="en-US" dirty="0"/>
              <a:t>follow up </a:t>
            </a:r>
            <a:r>
              <a:rPr lang="ru-RU" dirty="0"/>
              <a:t>после встречи).</a:t>
            </a:r>
          </a:p>
          <a:p>
            <a:pPr marL="514350" indent="-514350">
              <a:buFont typeface="+mj-lt"/>
              <a:buAutoNum type="arabicPeriod"/>
            </a:pPr>
            <a:r>
              <a:rPr lang="ru-RU" dirty="0"/>
              <a:t>Вернитесь к шаблону, </a:t>
            </a:r>
            <a:r>
              <a:rPr lang="ru-RU" b="1" dirty="0"/>
              <a:t>убедитесь, что</a:t>
            </a:r>
            <a:r>
              <a:rPr lang="ru-RU" dirty="0"/>
              <a:t> вы проработали все пункты и </a:t>
            </a:r>
            <a:r>
              <a:rPr lang="ru-RU" b="1" dirty="0"/>
              <a:t>получили желаемый результат</a:t>
            </a:r>
            <a:r>
              <a:rPr lang="ru-RU" dirty="0"/>
              <a:t>.</a:t>
            </a:r>
            <a:endParaRPr lang="en-US" dirty="0"/>
          </a:p>
          <a:p>
            <a:pPr marL="514350" indent="-514350">
              <a:buFont typeface="+mj-lt"/>
              <a:buAutoNum type="arabicPeriod"/>
            </a:pPr>
            <a:r>
              <a:rPr lang="ru-RU" dirty="0"/>
              <a:t>Дайте сотруднику </a:t>
            </a:r>
            <a:r>
              <a:rPr lang="ru-RU" b="1" dirty="0"/>
              <a:t>положительную обратную связь</a:t>
            </a:r>
            <a:r>
              <a:rPr lang="ru-RU" dirty="0"/>
              <a:t>, если договорённость была соблюдена</a:t>
            </a:r>
          </a:p>
        </p:txBody>
      </p:sp>
    </p:spTree>
    <p:extLst>
      <p:ext uri="{BB962C8B-B14F-4D97-AF65-F5344CB8AC3E}">
        <p14:creationId xmlns:p14="http://schemas.microsoft.com/office/powerpoint/2010/main" val="5245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447DB7-9DBA-53EB-4783-A9685724A9E3}"/>
              </a:ext>
            </a:extLst>
          </p:cNvPr>
          <p:cNvSpPr>
            <a:spLocks noGrp="1"/>
          </p:cNvSpPr>
          <p:nvPr>
            <p:ph type="title"/>
          </p:nvPr>
        </p:nvSpPr>
        <p:spPr>
          <a:xfrm>
            <a:off x="560799" y="375399"/>
            <a:ext cx="3199544" cy="1977383"/>
          </a:xfrm>
        </p:spPr>
        <p:txBody>
          <a:bodyPr>
            <a:noAutofit/>
          </a:bodyPr>
          <a:lstStyle/>
          <a:p>
            <a:r>
              <a:rPr lang="ru-RU" sz="3600" dirty="0"/>
              <a:t>Использование аргументов по психотипу</a:t>
            </a:r>
          </a:p>
        </p:txBody>
      </p:sp>
      <p:sp>
        <p:nvSpPr>
          <p:cNvPr id="3" name="Объект 2">
            <a:extLst>
              <a:ext uri="{FF2B5EF4-FFF2-40B4-BE49-F238E27FC236}">
                <a16:creationId xmlns:a16="http://schemas.microsoft.com/office/drawing/2014/main" id="{105B410D-75CA-232D-5D6B-00342EE21AD6}"/>
              </a:ext>
            </a:extLst>
          </p:cNvPr>
          <p:cNvSpPr>
            <a:spLocks noGrp="1"/>
          </p:cNvSpPr>
          <p:nvPr>
            <p:ph idx="1"/>
          </p:nvPr>
        </p:nvSpPr>
        <p:spPr>
          <a:xfrm>
            <a:off x="560799" y="2531991"/>
            <a:ext cx="2922142" cy="2140200"/>
          </a:xfrm>
        </p:spPr>
        <p:txBody>
          <a:bodyPr>
            <a:normAutofit fontScale="77500" lnSpcReduction="20000"/>
          </a:bodyPr>
          <a:lstStyle/>
          <a:p>
            <a:pPr marL="0" indent="0">
              <a:buNone/>
            </a:pPr>
            <a:r>
              <a:rPr lang="ru-RU" dirty="0"/>
              <a:t>Психологический тип собеседника, его мотиваторы однозначно влияют на ход и результат беседы в рамках конструктивной конфронтации.</a:t>
            </a:r>
          </a:p>
        </p:txBody>
      </p:sp>
      <p:pic>
        <p:nvPicPr>
          <p:cNvPr id="4" name="object 4">
            <a:extLst>
              <a:ext uri="{FF2B5EF4-FFF2-40B4-BE49-F238E27FC236}">
                <a16:creationId xmlns:a16="http://schemas.microsoft.com/office/drawing/2014/main" id="{15F14303-8EAA-12AA-317F-32EF4781CFDC}"/>
              </a:ext>
            </a:extLst>
          </p:cNvPr>
          <p:cNvPicPr/>
          <p:nvPr/>
        </p:nvPicPr>
        <p:blipFill>
          <a:blip r:embed="rId2" cstate="print"/>
          <a:stretch>
            <a:fillRect/>
          </a:stretch>
        </p:blipFill>
        <p:spPr>
          <a:xfrm>
            <a:off x="4345968" y="98190"/>
            <a:ext cx="7602877" cy="6641961"/>
          </a:xfrm>
          <a:prstGeom prst="rect">
            <a:avLst/>
          </a:prstGeom>
        </p:spPr>
      </p:pic>
    </p:spTree>
    <p:extLst>
      <p:ext uri="{BB962C8B-B14F-4D97-AF65-F5344CB8AC3E}">
        <p14:creationId xmlns:p14="http://schemas.microsoft.com/office/powerpoint/2010/main" val="140847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32E92A-45F1-09BF-1703-4337575B0D8E}"/>
              </a:ext>
            </a:extLst>
          </p:cNvPr>
          <p:cNvSpPr>
            <a:spLocks noGrp="1"/>
          </p:cNvSpPr>
          <p:nvPr>
            <p:ph type="title"/>
          </p:nvPr>
        </p:nvSpPr>
        <p:spPr>
          <a:xfrm>
            <a:off x="838200" y="365125"/>
            <a:ext cx="10515600" cy="919145"/>
          </a:xfrm>
        </p:spPr>
        <p:txBody>
          <a:bodyPr/>
          <a:lstStyle/>
          <a:p>
            <a:r>
              <a:rPr lang="ru-RU" dirty="0"/>
              <a:t>Аргументация для </a:t>
            </a:r>
            <a:r>
              <a:rPr lang="ru-RU" b="1" dirty="0">
                <a:solidFill>
                  <a:srgbClr val="FF0000"/>
                </a:solidFill>
              </a:rPr>
              <a:t>D</a:t>
            </a:r>
            <a:r>
              <a:rPr lang="en-US" b="1" dirty="0">
                <a:solidFill>
                  <a:srgbClr val="FF0000"/>
                </a:solidFill>
              </a:rPr>
              <a:t> (dominance)</a:t>
            </a:r>
            <a:endParaRPr lang="ru-RU" b="1" dirty="0">
              <a:solidFill>
                <a:srgbClr val="FF0000"/>
              </a:solidFill>
            </a:endParaRPr>
          </a:p>
        </p:txBody>
      </p:sp>
      <p:sp>
        <p:nvSpPr>
          <p:cNvPr id="3" name="Объект 2">
            <a:extLst>
              <a:ext uri="{FF2B5EF4-FFF2-40B4-BE49-F238E27FC236}">
                <a16:creationId xmlns:a16="http://schemas.microsoft.com/office/drawing/2014/main" id="{45327158-6156-9436-B5E2-084745CA6666}"/>
              </a:ext>
            </a:extLst>
          </p:cNvPr>
          <p:cNvSpPr>
            <a:spLocks noGrp="1"/>
          </p:cNvSpPr>
          <p:nvPr>
            <p:ph idx="1"/>
          </p:nvPr>
        </p:nvSpPr>
        <p:spPr>
          <a:xfrm>
            <a:off x="838200" y="1458930"/>
            <a:ext cx="7787185" cy="5033945"/>
          </a:xfrm>
        </p:spPr>
        <p:txBody>
          <a:bodyPr/>
          <a:lstStyle/>
          <a:p>
            <a:r>
              <a:rPr lang="ru-RU" dirty="0"/>
              <a:t>Короткая коммуникация</a:t>
            </a:r>
          </a:p>
          <a:p>
            <a:pPr lvl="1"/>
            <a:r>
              <a:rPr lang="ru-RU" dirty="0"/>
              <a:t>Уверенная чёткая подача</a:t>
            </a:r>
          </a:p>
          <a:p>
            <a:r>
              <a:rPr lang="ru-RU" dirty="0"/>
              <a:t>Фокус на результат</a:t>
            </a:r>
          </a:p>
          <a:p>
            <a:pPr lvl="1"/>
            <a:r>
              <a:rPr lang="ru-RU" i="1" dirty="0"/>
              <a:t>«Если не решим проблему, ты не получишь результат, который хочешь»</a:t>
            </a:r>
          </a:p>
          <a:p>
            <a:r>
              <a:rPr lang="ru-RU" dirty="0"/>
              <a:t>Только рациональные аргументы</a:t>
            </a:r>
          </a:p>
          <a:p>
            <a:pPr lvl="1"/>
            <a:r>
              <a:rPr lang="ru-RU" dirty="0"/>
              <a:t>Очень конкретно</a:t>
            </a:r>
          </a:p>
          <a:p>
            <a:r>
              <a:rPr lang="ru-RU" dirty="0"/>
              <a:t>Сжатые сроки</a:t>
            </a:r>
          </a:p>
          <a:p>
            <a:r>
              <a:rPr lang="ru-RU" dirty="0"/>
              <a:t>Четкое разграничение полномочий</a:t>
            </a:r>
          </a:p>
        </p:txBody>
      </p:sp>
      <p:pic>
        <p:nvPicPr>
          <p:cNvPr id="4" name="object 4">
            <a:extLst>
              <a:ext uri="{FF2B5EF4-FFF2-40B4-BE49-F238E27FC236}">
                <a16:creationId xmlns:a16="http://schemas.microsoft.com/office/drawing/2014/main" id="{16B54C1C-4C8E-ADFE-4C81-8E4AAB331C46}"/>
              </a:ext>
            </a:extLst>
          </p:cNvPr>
          <p:cNvPicPr/>
          <p:nvPr/>
        </p:nvPicPr>
        <p:blipFill rotWithShape="1">
          <a:blip r:embed="rId2" cstate="print"/>
          <a:srcRect l="21235" r="19322"/>
          <a:stretch/>
        </p:blipFill>
        <p:spPr>
          <a:xfrm>
            <a:off x="8871043" y="1552073"/>
            <a:ext cx="2975213" cy="3753853"/>
          </a:xfrm>
          <a:prstGeom prst="rect">
            <a:avLst/>
          </a:prstGeom>
        </p:spPr>
      </p:pic>
    </p:spTree>
    <p:extLst>
      <p:ext uri="{BB962C8B-B14F-4D97-AF65-F5344CB8AC3E}">
        <p14:creationId xmlns:p14="http://schemas.microsoft.com/office/powerpoint/2010/main" val="173085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C0BBAF-7E06-F0E4-AAFB-3EA7ED3C55E0}"/>
              </a:ext>
            </a:extLst>
          </p:cNvPr>
          <p:cNvSpPr>
            <a:spLocks noGrp="1"/>
          </p:cNvSpPr>
          <p:nvPr>
            <p:ph type="title"/>
          </p:nvPr>
        </p:nvSpPr>
        <p:spPr>
          <a:xfrm>
            <a:off x="838200" y="365125"/>
            <a:ext cx="10515600" cy="1039605"/>
          </a:xfrm>
        </p:spPr>
        <p:txBody>
          <a:bodyPr/>
          <a:lstStyle/>
          <a:p>
            <a:r>
              <a:rPr lang="ru-RU" dirty="0"/>
              <a:t>Аргументация для </a:t>
            </a:r>
            <a:r>
              <a:rPr lang="ru-RU" b="1" dirty="0">
                <a:solidFill>
                  <a:schemeClr val="accent2"/>
                </a:solidFill>
              </a:rPr>
              <a:t>I</a:t>
            </a:r>
            <a:r>
              <a:rPr lang="en-US" b="1" dirty="0">
                <a:solidFill>
                  <a:schemeClr val="accent2"/>
                </a:solidFill>
              </a:rPr>
              <a:t> (Influence)</a:t>
            </a:r>
            <a:endParaRPr lang="ru-RU" dirty="0">
              <a:solidFill>
                <a:schemeClr val="accent2"/>
              </a:solidFill>
            </a:endParaRPr>
          </a:p>
        </p:txBody>
      </p:sp>
      <p:sp>
        <p:nvSpPr>
          <p:cNvPr id="3" name="Объект 2">
            <a:extLst>
              <a:ext uri="{FF2B5EF4-FFF2-40B4-BE49-F238E27FC236}">
                <a16:creationId xmlns:a16="http://schemas.microsoft.com/office/drawing/2014/main" id="{0E0A9E87-1B1D-67F9-131D-09C6E8CD0B7E}"/>
              </a:ext>
            </a:extLst>
          </p:cNvPr>
          <p:cNvSpPr>
            <a:spLocks noGrp="1"/>
          </p:cNvSpPr>
          <p:nvPr>
            <p:ph idx="1"/>
          </p:nvPr>
        </p:nvSpPr>
        <p:spPr>
          <a:xfrm>
            <a:off x="838200" y="1510748"/>
            <a:ext cx="7719391" cy="4982127"/>
          </a:xfrm>
        </p:spPr>
        <p:txBody>
          <a:bodyPr>
            <a:normAutofit fontScale="92500" lnSpcReduction="10000"/>
          </a:bodyPr>
          <a:lstStyle/>
          <a:p>
            <a:r>
              <a:rPr lang="ru-RU" dirty="0"/>
              <a:t>Говорим о команде</a:t>
            </a:r>
          </a:p>
          <a:p>
            <a:pPr lvl="1"/>
            <a:r>
              <a:rPr lang="ru-RU" dirty="0"/>
              <a:t>Как проблема влияет на команду</a:t>
            </a:r>
          </a:p>
          <a:p>
            <a:pPr lvl="1"/>
            <a:r>
              <a:rPr lang="ru-RU" dirty="0"/>
              <a:t>Как проблема повлияет на его авторитет / влияние</a:t>
            </a:r>
          </a:p>
          <a:p>
            <a:pPr lvl="1"/>
            <a:r>
              <a:rPr lang="ru-RU" dirty="0"/>
              <a:t>Показываем перспективу, где они звёзды и их персона значима</a:t>
            </a:r>
          </a:p>
          <a:p>
            <a:r>
              <a:rPr lang="ru-RU" dirty="0"/>
              <a:t>Более долгий разговор</a:t>
            </a:r>
          </a:p>
          <a:p>
            <a:pPr lvl="1"/>
            <a:r>
              <a:rPr lang="ru-RU" dirty="0"/>
              <a:t>Резко не критикуем</a:t>
            </a:r>
          </a:p>
          <a:p>
            <a:pPr lvl="1"/>
            <a:r>
              <a:rPr lang="ru-RU" dirty="0"/>
              <a:t>Попросить его поделиться своими идеями</a:t>
            </a:r>
            <a:endParaRPr lang="en-US" dirty="0"/>
          </a:p>
          <a:p>
            <a:r>
              <a:rPr lang="ru-RU" dirty="0"/>
              <a:t>Эмоциональная продажа проблемы</a:t>
            </a:r>
          </a:p>
          <a:p>
            <a:r>
              <a:rPr lang="ru-RU" dirty="0"/>
              <a:t>Фокус на возможность получить похвалу от других</a:t>
            </a:r>
          </a:p>
          <a:p>
            <a:r>
              <a:rPr lang="ru-RU" dirty="0"/>
              <a:t>Возможность озвучить свои идеи</a:t>
            </a:r>
          </a:p>
          <a:p>
            <a:r>
              <a:rPr lang="ru-RU" dirty="0"/>
              <a:t>Четкая договоренность, кто что делает</a:t>
            </a:r>
          </a:p>
          <a:p>
            <a:endParaRPr lang="ru-RU" dirty="0"/>
          </a:p>
        </p:txBody>
      </p:sp>
      <p:pic>
        <p:nvPicPr>
          <p:cNvPr id="4" name="object 4">
            <a:extLst>
              <a:ext uri="{FF2B5EF4-FFF2-40B4-BE49-F238E27FC236}">
                <a16:creationId xmlns:a16="http://schemas.microsoft.com/office/drawing/2014/main" id="{7D12EF43-3FCC-919D-5B02-0F1E67435AF5}"/>
              </a:ext>
            </a:extLst>
          </p:cNvPr>
          <p:cNvPicPr/>
          <p:nvPr/>
        </p:nvPicPr>
        <p:blipFill rotWithShape="1">
          <a:blip r:embed="rId2" cstate="print"/>
          <a:srcRect l="17072" r="19837"/>
          <a:stretch/>
        </p:blipFill>
        <p:spPr>
          <a:xfrm>
            <a:off x="8653670" y="1946170"/>
            <a:ext cx="3326296" cy="3763422"/>
          </a:xfrm>
          <a:prstGeom prst="rect">
            <a:avLst/>
          </a:prstGeom>
        </p:spPr>
      </p:pic>
    </p:spTree>
    <p:extLst>
      <p:ext uri="{BB962C8B-B14F-4D97-AF65-F5344CB8AC3E}">
        <p14:creationId xmlns:p14="http://schemas.microsoft.com/office/powerpoint/2010/main" val="162753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AAFF7E-C4D0-B089-FF85-0F6BFD571072}"/>
              </a:ext>
            </a:extLst>
          </p:cNvPr>
          <p:cNvSpPr>
            <a:spLocks noGrp="1"/>
          </p:cNvSpPr>
          <p:nvPr>
            <p:ph type="title"/>
          </p:nvPr>
        </p:nvSpPr>
        <p:spPr>
          <a:xfrm>
            <a:off x="838200" y="365126"/>
            <a:ext cx="10515600" cy="1052858"/>
          </a:xfrm>
        </p:spPr>
        <p:txBody>
          <a:bodyPr/>
          <a:lstStyle/>
          <a:p>
            <a:r>
              <a:rPr lang="ru-RU" dirty="0"/>
              <a:t>Аргументация для </a:t>
            </a:r>
            <a:r>
              <a:rPr lang="en-US" b="1" dirty="0">
                <a:solidFill>
                  <a:srgbClr val="00B050"/>
                </a:solidFill>
              </a:rPr>
              <a:t>S (steadiness)</a:t>
            </a:r>
            <a:endParaRPr lang="ru-RU" dirty="0">
              <a:solidFill>
                <a:srgbClr val="00B050"/>
              </a:solidFill>
            </a:endParaRPr>
          </a:p>
        </p:txBody>
      </p:sp>
      <p:sp>
        <p:nvSpPr>
          <p:cNvPr id="3" name="Объект 2">
            <a:extLst>
              <a:ext uri="{FF2B5EF4-FFF2-40B4-BE49-F238E27FC236}">
                <a16:creationId xmlns:a16="http://schemas.microsoft.com/office/drawing/2014/main" id="{D7C6A34A-D25A-EFE8-3A88-60FBCC4756C8}"/>
              </a:ext>
            </a:extLst>
          </p:cNvPr>
          <p:cNvSpPr>
            <a:spLocks noGrp="1"/>
          </p:cNvSpPr>
          <p:nvPr>
            <p:ph idx="1"/>
          </p:nvPr>
        </p:nvSpPr>
        <p:spPr>
          <a:xfrm>
            <a:off x="838200" y="1669774"/>
            <a:ext cx="7643191" cy="4823100"/>
          </a:xfrm>
        </p:spPr>
        <p:txBody>
          <a:bodyPr>
            <a:normAutofit fontScale="92500"/>
          </a:bodyPr>
          <a:lstStyle/>
          <a:p>
            <a:r>
              <a:rPr lang="ru-RU" dirty="0"/>
              <a:t>Избегают конфликта, не любят конфронтации</a:t>
            </a:r>
          </a:p>
          <a:p>
            <a:pPr lvl="1"/>
            <a:r>
              <a:rPr lang="ru-RU" dirty="0"/>
              <a:t>Не любит говорить «нет»,</a:t>
            </a:r>
          </a:p>
          <a:p>
            <a:pPr lvl="1"/>
            <a:r>
              <a:rPr lang="ru-RU" dirty="0"/>
              <a:t>Быть готовым к тому, что скажет «да», но не сделает</a:t>
            </a:r>
            <a:endParaRPr lang="en-US" dirty="0"/>
          </a:p>
          <a:p>
            <a:r>
              <a:rPr lang="ru-RU" dirty="0"/>
              <a:t>Фокус на возможность помочь другим</a:t>
            </a:r>
          </a:p>
          <a:p>
            <a:pPr lvl="1"/>
            <a:r>
              <a:rPr lang="ru-RU" dirty="0"/>
              <a:t>Фокус на чувствах: «</a:t>
            </a:r>
            <a:r>
              <a:rPr lang="ru-RU" i="1" dirty="0"/>
              <a:t>Мне больно</a:t>
            </a:r>
            <a:r>
              <a:rPr lang="ru-RU" dirty="0"/>
              <a:t>», «</a:t>
            </a:r>
            <a:r>
              <a:rPr lang="ru-RU" i="1" dirty="0"/>
              <a:t>мне неприятно</a:t>
            </a:r>
            <a:r>
              <a:rPr lang="ru-RU" dirty="0"/>
              <a:t>», «</a:t>
            </a:r>
            <a:r>
              <a:rPr lang="ru-RU" i="1" dirty="0"/>
              <a:t>команда страдает</a:t>
            </a:r>
            <a:r>
              <a:rPr lang="ru-RU" dirty="0"/>
              <a:t>»</a:t>
            </a:r>
          </a:p>
          <a:p>
            <a:pPr lvl="1"/>
            <a:r>
              <a:rPr lang="ru-RU" dirty="0"/>
              <a:t>Сами даём поддержку: «</a:t>
            </a:r>
            <a:r>
              <a:rPr lang="ru-RU" i="1" dirty="0"/>
              <a:t>Что я могу сделать, чтобы тебе помочь?</a:t>
            </a:r>
            <a:r>
              <a:rPr lang="ru-RU" dirty="0"/>
              <a:t>»</a:t>
            </a:r>
          </a:p>
          <a:p>
            <a:r>
              <a:rPr lang="ru-RU" dirty="0"/>
              <a:t>Возможность делать работу в среднем темпе</a:t>
            </a:r>
          </a:p>
          <a:p>
            <a:pPr lvl="1"/>
            <a:r>
              <a:rPr lang="ru-RU" dirty="0"/>
              <a:t>Не ожидаем от них очень быстрых изменений</a:t>
            </a:r>
          </a:p>
          <a:p>
            <a:r>
              <a:rPr lang="ru-RU" dirty="0"/>
              <a:t>Четкая договоренность по срокам и нагрузке</a:t>
            </a:r>
          </a:p>
          <a:p>
            <a:r>
              <a:rPr lang="ru-RU" dirty="0"/>
              <a:t>Коучинг + поддержка</a:t>
            </a:r>
          </a:p>
        </p:txBody>
      </p:sp>
      <p:pic>
        <p:nvPicPr>
          <p:cNvPr id="4" name="object 4">
            <a:extLst>
              <a:ext uri="{FF2B5EF4-FFF2-40B4-BE49-F238E27FC236}">
                <a16:creationId xmlns:a16="http://schemas.microsoft.com/office/drawing/2014/main" id="{4B665F70-8FF1-C55C-9F24-9E30777680EE}"/>
              </a:ext>
            </a:extLst>
          </p:cNvPr>
          <p:cNvPicPr/>
          <p:nvPr/>
        </p:nvPicPr>
        <p:blipFill rotWithShape="1">
          <a:blip r:embed="rId2" cstate="print"/>
          <a:srcRect l="19513" r="20794"/>
          <a:stretch/>
        </p:blipFill>
        <p:spPr>
          <a:xfrm>
            <a:off x="8746434" y="1825625"/>
            <a:ext cx="3087757" cy="3444468"/>
          </a:xfrm>
          <a:prstGeom prst="rect">
            <a:avLst/>
          </a:prstGeom>
        </p:spPr>
      </p:pic>
    </p:spTree>
    <p:extLst>
      <p:ext uri="{BB962C8B-B14F-4D97-AF65-F5344CB8AC3E}">
        <p14:creationId xmlns:p14="http://schemas.microsoft.com/office/powerpoint/2010/main" val="3544324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C30FA6-9A3C-A123-5F0C-AD1688782718}"/>
              </a:ext>
            </a:extLst>
          </p:cNvPr>
          <p:cNvSpPr>
            <a:spLocks noGrp="1"/>
          </p:cNvSpPr>
          <p:nvPr>
            <p:ph type="title"/>
          </p:nvPr>
        </p:nvSpPr>
        <p:spPr>
          <a:xfrm>
            <a:off x="838200" y="351874"/>
            <a:ext cx="10515600" cy="1105866"/>
          </a:xfrm>
        </p:spPr>
        <p:txBody>
          <a:bodyPr/>
          <a:lstStyle/>
          <a:p>
            <a:r>
              <a:rPr lang="ru-RU" dirty="0"/>
              <a:t>Аргументация для </a:t>
            </a:r>
            <a:r>
              <a:rPr lang="en-US" b="1" dirty="0">
                <a:solidFill>
                  <a:srgbClr val="0070C0"/>
                </a:solidFill>
              </a:rPr>
              <a:t>C (compliance)</a:t>
            </a:r>
            <a:endParaRPr lang="ru-RU" dirty="0">
              <a:solidFill>
                <a:srgbClr val="0070C0"/>
              </a:solidFill>
            </a:endParaRPr>
          </a:p>
        </p:txBody>
      </p:sp>
      <p:sp>
        <p:nvSpPr>
          <p:cNvPr id="3" name="Объект 2">
            <a:extLst>
              <a:ext uri="{FF2B5EF4-FFF2-40B4-BE49-F238E27FC236}">
                <a16:creationId xmlns:a16="http://schemas.microsoft.com/office/drawing/2014/main" id="{2DFB0A7D-0C0E-DB94-EF42-E4D06FFEC791}"/>
              </a:ext>
            </a:extLst>
          </p:cNvPr>
          <p:cNvSpPr>
            <a:spLocks noGrp="1"/>
          </p:cNvSpPr>
          <p:nvPr>
            <p:ph idx="1"/>
          </p:nvPr>
        </p:nvSpPr>
        <p:spPr>
          <a:xfrm>
            <a:off x="838200" y="1630017"/>
            <a:ext cx="7404652" cy="4546946"/>
          </a:xfrm>
        </p:spPr>
        <p:txBody>
          <a:bodyPr/>
          <a:lstStyle/>
          <a:p>
            <a:r>
              <a:rPr lang="ru-RU" dirty="0"/>
              <a:t>Нормально реагирует на конфронтацию</a:t>
            </a:r>
            <a:endParaRPr lang="en-US" dirty="0"/>
          </a:p>
          <a:p>
            <a:r>
              <a:rPr lang="ru-RU" dirty="0"/>
              <a:t>Фокус на </a:t>
            </a:r>
            <a:r>
              <a:rPr lang="ru-RU" b="1" dirty="0"/>
              <a:t>прозрачность</a:t>
            </a:r>
            <a:r>
              <a:rPr lang="ru-RU" dirty="0"/>
              <a:t> и </a:t>
            </a:r>
            <a:r>
              <a:rPr lang="ru-RU" b="1" dirty="0"/>
              <a:t>следование правилам и процедурам</a:t>
            </a:r>
          </a:p>
          <a:p>
            <a:r>
              <a:rPr lang="ru-RU" dirty="0"/>
              <a:t>Акцент на возможности </a:t>
            </a:r>
            <a:r>
              <a:rPr lang="ru-RU" b="1" dirty="0"/>
              <a:t>научиться чему-то новому</a:t>
            </a:r>
          </a:p>
          <a:p>
            <a:r>
              <a:rPr lang="ru-RU" dirty="0"/>
              <a:t>Быть готовым к тому, что скажет «да», но не успеет доделать (факап по срокам)</a:t>
            </a:r>
          </a:p>
          <a:p>
            <a:r>
              <a:rPr lang="ru-RU" dirty="0"/>
              <a:t>Четкая договоренность по срокам и возможным вариантам действий</a:t>
            </a:r>
          </a:p>
          <a:p>
            <a:pPr marL="0" indent="0">
              <a:buNone/>
            </a:pPr>
            <a:endParaRPr lang="ru-RU" dirty="0"/>
          </a:p>
        </p:txBody>
      </p:sp>
      <p:pic>
        <p:nvPicPr>
          <p:cNvPr id="4" name="object 4">
            <a:extLst>
              <a:ext uri="{FF2B5EF4-FFF2-40B4-BE49-F238E27FC236}">
                <a16:creationId xmlns:a16="http://schemas.microsoft.com/office/drawing/2014/main" id="{E03F9A8A-F611-7DA2-343D-17FF8D67354C}"/>
              </a:ext>
            </a:extLst>
          </p:cNvPr>
          <p:cNvPicPr/>
          <p:nvPr/>
        </p:nvPicPr>
        <p:blipFill rotWithShape="1">
          <a:blip r:embed="rId2" cstate="print"/>
          <a:srcRect l="14871" r="13433"/>
          <a:stretch/>
        </p:blipFill>
        <p:spPr>
          <a:xfrm>
            <a:off x="8640418" y="2025228"/>
            <a:ext cx="3137452" cy="3282042"/>
          </a:xfrm>
          <a:prstGeom prst="rect">
            <a:avLst/>
          </a:prstGeom>
        </p:spPr>
      </p:pic>
    </p:spTree>
    <p:extLst>
      <p:ext uri="{BB962C8B-B14F-4D97-AF65-F5344CB8AC3E}">
        <p14:creationId xmlns:p14="http://schemas.microsoft.com/office/powerpoint/2010/main" val="3892693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9">
            <a:extLst>
              <a:ext uri="{FF2B5EF4-FFF2-40B4-BE49-F238E27FC236}">
                <a16:creationId xmlns:a16="http://schemas.microsoft.com/office/drawing/2014/main" id="{70019F71-6FD9-79B9-C6F0-FE11891C9FE0}"/>
              </a:ext>
            </a:extLst>
          </p:cNvPr>
          <p:cNvSpPr txBox="1"/>
          <p:nvPr/>
        </p:nvSpPr>
        <p:spPr>
          <a:xfrm>
            <a:off x="2303736" y="4053995"/>
            <a:ext cx="9061450" cy="1106170"/>
          </a:xfrm>
          <a:prstGeom prst="rect">
            <a:avLst/>
          </a:prstGeom>
          <a:solidFill>
            <a:srgbClr val="A8D08C"/>
          </a:solidFill>
          <a:ln w="25399">
            <a:solidFill>
              <a:srgbClr val="BEBEBE"/>
            </a:solidFill>
          </a:ln>
        </p:spPr>
        <p:txBody>
          <a:bodyPr vert="horz" wrap="square" lIns="0" tIns="179070" rIns="0" bIns="0" rtlCol="0">
            <a:spAutoFit/>
          </a:bodyPr>
          <a:lstStyle/>
          <a:p>
            <a:pPr marL="1518285" marR="1508125" indent="1290320">
              <a:lnSpc>
                <a:spcPct val="100000"/>
              </a:lnSpc>
              <a:spcBef>
                <a:spcPts val="1410"/>
              </a:spcBef>
            </a:pPr>
            <a:r>
              <a:rPr sz="1600" spc="100" dirty="0">
                <a:latin typeface="Arial"/>
                <a:cs typeface="Arial"/>
              </a:rPr>
              <a:t>Люди/Отношения/Стабильность </a:t>
            </a:r>
            <a:r>
              <a:rPr sz="1600" spc="110" dirty="0">
                <a:latin typeface="Arial"/>
                <a:cs typeface="Arial"/>
              </a:rPr>
              <a:t>Переживайте,</a:t>
            </a:r>
            <a:r>
              <a:rPr sz="1600" spc="-10" dirty="0">
                <a:latin typeface="Arial"/>
                <a:cs typeface="Arial"/>
              </a:rPr>
              <a:t> </a:t>
            </a:r>
            <a:r>
              <a:rPr sz="1600" spc="80" dirty="0">
                <a:latin typeface="Arial"/>
                <a:cs typeface="Arial"/>
              </a:rPr>
              <a:t>расстраивайтесь,</a:t>
            </a:r>
            <a:r>
              <a:rPr sz="1600" spc="-10" dirty="0">
                <a:latin typeface="Arial"/>
                <a:cs typeface="Arial"/>
              </a:rPr>
              <a:t> </a:t>
            </a:r>
            <a:r>
              <a:rPr sz="1600" spc="155" dirty="0">
                <a:latin typeface="Arial"/>
                <a:cs typeface="Arial"/>
              </a:rPr>
              <a:t>но</a:t>
            </a:r>
            <a:r>
              <a:rPr sz="1600" spc="-5" dirty="0">
                <a:latin typeface="Arial"/>
                <a:cs typeface="Arial"/>
              </a:rPr>
              <a:t> </a:t>
            </a:r>
            <a:r>
              <a:rPr sz="1600" spc="140" dirty="0">
                <a:latin typeface="Arial"/>
                <a:cs typeface="Arial"/>
              </a:rPr>
              <a:t>не</a:t>
            </a:r>
            <a:r>
              <a:rPr sz="1600" spc="-10" dirty="0">
                <a:latin typeface="Arial"/>
                <a:cs typeface="Arial"/>
              </a:rPr>
              <a:t> </a:t>
            </a:r>
            <a:r>
              <a:rPr sz="1600" spc="65" dirty="0">
                <a:latin typeface="Arial"/>
                <a:cs typeface="Arial"/>
              </a:rPr>
              <a:t>злитесь;</a:t>
            </a:r>
            <a:r>
              <a:rPr sz="1600" spc="-10" dirty="0">
                <a:latin typeface="Arial"/>
                <a:cs typeface="Arial"/>
              </a:rPr>
              <a:t> </a:t>
            </a:r>
            <a:r>
              <a:rPr sz="1600" spc="80" dirty="0">
                <a:latin typeface="Arial"/>
                <a:cs typeface="Arial"/>
              </a:rPr>
              <a:t>слушайте</a:t>
            </a:r>
            <a:endParaRPr sz="1600" dirty="0">
              <a:latin typeface="Arial"/>
              <a:cs typeface="Arial"/>
            </a:endParaRPr>
          </a:p>
          <a:p>
            <a:pPr marL="3020060">
              <a:lnSpc>
                <a:spcPct val="100000"/>
              </a:lnSpc>
            </a:pPr>
            <a:r>
              <a:rPr sz="1600" spc="90" dirty="0">
                <a:latin typeface="Arial"/>
                <a:cs typeface="Arial"/>
              </a:rPr>
              <a:t>Давайте</a:t>
            </a:r>
            <a:r>
              <a:rPr sz="1600" spc="-15" dirty="0">
                <a:latin typeface="Arial"/>
                <a:cs typeface="Arial"/>
              </a:rPr>
              <a:t> </a:t>
            </a:r>
            <a:r>
              <a:rPr sz="1600" spc="110" dirty="0">
                <a:latin typeface="Arial"/>
                <a:cs typeface="Arial"/>
              </a:rPr>
              <a:t>больше</a:t>
            </a:r>
            <a:r>
              <a:rPr sz="1600" spc="-10" dirty="0">
                <a:latin typeface="Arial"/>
                <a:cs typeface="Arial"/>
              </a:rPr>
              <a:t> </a:t>
            </a:r>
            <a:r>
              <a:rPr sz="1600" spc="150" dirty="0">
                <a:latin typeface="Arial"/>
                <a:cs typeface="Arial"/>
              </a:rPr>
              <a:t>поддержки</a:t>
            </a:r>
            <a:endParaRPr sz="1600" dirty="0">
              <a:latin typeface="Arial"/>
              <a:cs typeface="Arial"/>
            </a:endParaRPr>
          </a:p>
        </p:txBody>
      </p:sp>
      <p:sp>
        <p:nvSpPr>
          <p:cNvPr id="2" name="Заголовок 1">
            <a:extLst>
              <a:ext uri="{FF2B5EF4-FFF2-40B4-BE49-F238E27FC236}">
                <a16:creationId xmlns:a16="http://schemas.microsoft.com/office/drawing/2014/main" id="{61554A07-08FD-2316-D0DF-651799FB8645}"/>
              </a:ext>
            </a:extLst>
          </p:cNvPr>
          <p:cNvSpPr>
            <a:spLocks noGrp="1"/>
          </p:cNvSpPr>
          <p:nvPr>
            <p:ph type="title"/>
          </p:nvPr>
        </p:nvSpPr>
        <p:spPr>
          <a:xfrm>
            <a:off x="838199" y="365125"/>
            <a:ext cx="10783957" cy="880579"/>
          </a:xfrm>
        </p:spPr>
        <p:txBody>
          <a:bodyPr/>
          <a:lstStyle/>
          <a:p>
            <a:r>
              <a:rPr lang="ru-RU" dirty="0"/>
              <a:t>Способ коммуникации и аргументация: </a:t>
            </a:r>
            <a:r>
              <a:rPr lang="en" dirty="0"/>
              <a:t>DISC</a:t>
            </a:r>
            <a:endParaRPr lang="ru-RU" dirty="0"/>
          </a:p>
        </p:txBody>
      </p:sp>
      <p:sp>
        <p:nvSpPr>
          <p:cNvPr id="4" name="object 3">
            <a:extLst>
              <a:ext uri="{FF2B5EF4-FFF2-40B4-BE49-F238E27FC236}">
                <a16:creationId xmlns:a16="http://schemas.microsoft.com/office/drawing/2014/main" id="{E04FF545-5B26-A0E8-D02D-511DD4263C2F}"/>
              </a:ext>
            </a:extLst>
          </p:cNvPr>
          <p:cNvSpPr txBox="1"/>
          <p:nvPr/>
        </p:nvSpPr>
        <p:spPr>
          <a:xfrm>
            <a:off x="907486" y="1537331"/>
            <a:ext cx="1156970" cy="1106170"/>
          </a:xfrm>
          <a:prstGeom prst="rect">
            <a:avLst/>
          </a:prstGeom>
          <a:solidFill>
            <a:srgbClr val="FF5050"/>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370" dirty="0">
                <a:solidFill>
                  <a:srgbClr val="FFFFFF"/>
                </a:solidFill>
                <a:latin typeface="Arial"/>
                <a:cs typeface="Arial"/>
              </a:rPr>
              <a:t>D</a:t>
            </a:r>
            <a:endParaRPr sz="3600">
              <a:latin typeface="Arial"/>
              <a:cs typeface="Arial"/>
            </a:endParaRPr>
          </a:p>
        </p:txBody>
      </p:sp>
      <p:sp>
        <p:nvSpPr>
          <p:cNvPr id="5" name="object 4">
            <a:extLst>
              <a:ext uri="{FF2B5EF4-FFF2-40B4-BE49-F238E27FC236}">
                <a16:creationId xmlns:a16="http://schemas.microsoft.com/office/drawing/2014/main" id="{16A6B5F6-54C8-6A16-8E2B-ED18C2378003}"/>
              </a:ext>
            </a:extLst>
          </p:cNvPr>
          <p:cNvSpPr txBox="1"/>
          <p:nvPr/>
        </p:nvSpPr>
        <p:spPr>
          <a:xfrm>
            <a:off x="907486" y="2795663"/>
            <a:ext cx="1156970" cy="1106170"/>
          </a:xfrm>
          <a:prstGeom prst="rect">
            <a:avLst/>
          </a:prstGeom>
          <a:solidFill>
            <a:srgbClr val="FFFF00"/>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180" dirty="0">
                <a:latin typeface="Arial"/>
                <a:cs typeface="Arial"/>
              </a:rPr>
              <a:t>I</a:t>
            </a:r>
            <a:endParaRPr sz="3600" dirty="0">
              <a:latin typeface="Arial"/>
              <a:cs typeface="Arial"/>
            </a:endParaRPr>
          </a:p>
        </p:txBody>
      </p:sp>
      <p:sp>
        <p:nvSpPr>
          <p:cNvPr id="6" name="object 5">
            <a:extLst>
              <a:ext uri="{FF2B5EF4-FFF2-40B4-BE49-F238E27FC236}">
                <a16:creationId xmlns:a16="http://schemas.microsoft.com/office/drawing/2014/main" id="{50FE927D-2C29-CA05-489F-823C24A08049}"/>
              </a:ext>
            </a:extLst>
          </p:cNvPr>
          <p:cNvSpPr txBox="1"/>
          <p:nvPr/>
        </p:nvSpPr>
        <p:spPr>
          <a:xfrm>
            <a:off x="907485" y="4053997"/>
            <a:ext cx="1156970" cy="1106170"/>
          </a:xfrm>
          <a:prstGeom prst="rect">
            <a:avLst/>
          </a:prstGeom>
          <a:solidFill>
            <a:srgbClr val="A8D08C"/>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105" dirty="0">
                <a:latin typeface="Arial"/>
                <a:cs typeface="Arial"/>
              </a:rPr>
              <a:t>S</a:t>
            </a:r>
            <a:endParaRPr sz="3600">
              <a:latin typeface="Arial"/>
              <a:cs typeface="Arial"/>
            </a:endParaRPr>
          </a:p>
        </p:txBody>
      </p:sp>
      <p:sp>
        <p:nvSpPr>
          <p:cNvPr id="7" name="object 6">
            <a:extLst>
              <a:ext uri="{FF2B5EF4-FFF2-40B4-BE49-F238E27FC236}">
                <a16:creationId xmlns:a16="http://schemas.microsoft.com/office/drawing/2014/main" id="{AD840223-4D62-6869-E402-A6D7C2192F0F}"/>
              </a:ext>
            </a:extLst>
          </p:cNvPr>
          <p:cNvSpPr txBox="1"/>
          <p:nvPr/>
        </p:nvSpPr>
        <p:spPr>
          <a:xfrm>
            <a:off x="907485" y="5312329"/>
            <a:ext cx="1156970" cy="1106170"/>
          </a:xfrm>
          <a:prstGeom prst="rect">
            <a:avLst/>
          </a:prstGeom>
          <a:solidFill>
            <a:srgbClr val="002E48"/>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35" dirty="0">
                <a:solidFill>
                  <a:srgbClr val="FFFFFF"/>
                </a:solidFill>
                <a:latin typeface="Arial"/>
                <a:cs typeface="Arial"/>
              </a:rPr>
              <a:t>C</a:t>
            </a:r>
            <a:endParaRPr sz="3600">
              <a:latin typeface="Arial"/>
              <a:cs typeface="Arial"/>
            </a:endParaRPr>
          </a:p>
        </p:txBody>
      </p:sp>
      <p:sp>
        <p:nvSpPr>
          <p:cNvPr id="8" name="object 7">
            <a:extLst>
              <a:ext uri="{FF2B5EF4-FFF2-40B4-BE49-F238E27FC236}">
                <a16:creationId xmlns:a16="http://schemas.microsoft.com/office/drawing/2014/main" id="{73494432-B00E-168E-12EA-BEFFB33706DD}"/>
              </a:ext>
            </a:extLst>
          </p:cNvPr>
          <p:cNvSpPr txBox="1"/>
          <p:nvPr/>
        </p:nvSpPr>
        <p:spPr>
          <a:xfrm>
            <a:off x="2303740" y="1530213"/>
            <a:ext cx="9061450" cy="1106170"/>
          </a:xfrm>
          <a:prstGeom prst="rect">
            <a:avLst/>
          </a:prstGeom>
          <a:solidFill>
            <a:srgbClr val="FF5050"/>
          </a:solidFill>
          <a:ln w="25399">
            <a:solidFill>
              <a:srgbClr val="BEBEBE"/>
            </a:solidFill>
          </a:ln>
        </p:spPr>
        <p:txBody>
          <a:bodyPr vert="horz" wrap="square" lIns="0" tIns="179070" rIns="0" bIns="0" rtlCol="0">
            <a:spAutoFit/>
          </a:bodyPr>
          <a:lstStyle/>
          <a:p>
            <a:pPr marL="2952750" marR="2943860" algn="ctr">
              <a:lnSpc>
                <a:spcPct val="100000"/>
              </a:lnSpc>
              <a:spcBef>
                <a:spcPts val="1410"/>
              </a:spcBef>
            </a:pPr>
            <a:r>
              <a:rPr sz="1600" spc="75" dirty="0" err="1">
                <a:solidFill>
                  <a:srgbClr val="FFFFFF"/>
                </a:solidFill>
                <a:latin typeface="Arial"/>
                <a:cs typeface="Arial"/>
              </a:rPr>
              <a:t>Действия</a:t>
            </a:r>
            <a:r>
              <a:rPr sz="1600" spc="75" dirty="0">
                <a:solidFill>
                  <a:srgbClr val="FFFFFF"/>
                </a:solidFill>
                <a:latin typeface="Arial"/>
                <a:cs typeface="Arial"/>
              </a:rPr>
              <a:t>/</a:t>
            </a:r>
            <a:r>
              <a:rPr sz="1600" spc="75" dirty="0" err="1">
                <a:solidFill>
                  <a:srgbClr val="FFFFFF"/>
                </a:solidFill>
                <a:latin typeface="Arial"/>
                <a:cs typeface="Arial"/>
              </a:rPr>
              <a:t>Результат</a:t>
            </a:r>
            <a:r>
              <a:rPr sz="1600" spc="75" dirty="0">
                <a:solidFill>
                  <a:srgbClr val="FFFFFF"/>
                </a:solidFill>
                <a:latin typeface="Arial"/>
                <a:cs typeface="Arial"/>
              </a:rPr>
              <a:t>/</a:t>
            </a:r>
            <a:r>
              <a:rPr sz="1600" spc="75" dirty="0" err="1">
                <a:solidFill>
                  <a:srgbClr val="FFFFFF"/>
                </a:solidFill>
                <a:latin typeface="Arial"/>
                <a:cs typeface="Arial"/>
              </a:rPr>
              <a:t>Скорость</a:t>
            </a:r>
            <a:r>
              <a:rPr lang="ru-RU" sz="1600" spc="75" dirty="0">
                <a:solidFill>
                  <a:srgbClr val="FFFFFF"/>
                </a:solidFill>
                <a:latin typeface="Arial"/>
                <a:cs typeface="Arial"/>
              </a:rPr>
              <a:t> </a:t>
            </a:r>
            <a:r>
              <a:rPr sz="1600" spc="120" dirty="0" err="1">
                <a:solidFill>
                  <a:srgbClr val="FFFFFF"/>
                </a:solidFill>
                <a:latin typeface="Arial"/>
                <a:cs typeface="Arial"/>
              </a:rPr>
              <a:t>Внезапная</a:t>
            </a:r>
            <a:r>
              <a:rPr sz="1600" spc="5" dirty="0">
                <a:solidFill>
                  <a:srgbClr val="FFFFFF"/>
                </a:solidFill>
                <a:latin typeface="Arial"/>
                <a:cs typeface="Arial"/>
              </a:rPr>
              <a:t> </a:t>
            </a:r>
            <a:r>
              <a:rPr sz="1600" spc="85" dirty="0">
                <a:solidFill>
                  <a:srgbClr val="FFFFFF"/>
                </a:solidFill>
                <a:latin typeface="Arial"/>
                <a:cs typeface="Arial"/>
              </a:rPr>
              <a:t>встреча</a:t>
            </a:r>
            <a:endParaRPr sz="1600" dirty="0">
              <a:latin typeface="Arial"/>
              <a:cs typeface="Arial"/>
            </a:endParaRPr>
          </a:p>
          <a:p>
            <a:pPr marL="3175" algn="ctr">
              <a:lnSpc>
                <a:spcPct val="100000"/>
              </a:lnSpc>
            </a:pPr>
            <a:r>
              <a:rPr sz="1600" spc="65" dirty="0">
                <a:solidFill>
                  <a:srgbClr val="FFFFFF"/>
                </a:solidFill>
                <a:latin typeface="Arial"/>
                <a:cs typeface="Arial"/>
              </a:rPr>
              <a:t>Замедляйте:</a:t>
            </a:r>
            <a:r>
              <a:rPr sz="1600" spc="-25" dirty="0">
                <a:solidFill>
                  <a:srgbClr val="FFFFFF"/>
                </a:solidFill>
                <a:latin typeface="Arial"/>
                <a:cs typeface="Arial"/>
              </a:rPr>
              <a:t> </a:t>
            </a:r>
            <a:r>
              <a:rPr sz="1600" spc="-20" dirty="0">
                <a:solidFill>
                  <a:srgbClr val="FFFFFF"/>
                </a:solidFill>
                <a:latin typeface="Arial"/>
                <a:cs typeface="Arial"/>
              </a:rPr>
              <a:t>«Ты</a:t>
            </a:r>
            <a:r>
              <a:rPr sz="1600" spc="-25" dirty="0">
                <a:solidFill>
                  <a:srgbClr val="FFFFFF"/>
                </a:solidFill>
                <a:latin typeface="Arial"/>
                <a:cs typeface="Arial"/>
              </a:rPr>
              <a:t> </a:t>
            </a:r>
            <a:r>
              <a:rPr sz="1600" spc="130" dirty="0">
                <a:solidFill>
                  <a:srgbClr val="FFFFFF"/>
                </a:solidFill>
                <a:latin typeface="Arial"/>
                <a:cs typeface="Arial"/>
              </a:rPr>
              <a:t>хорошо</a:t>
            </a:r>
            <a:r>
              <a:rPr sz="1600" spc="-25" dirty="0">
                <a:solidFill>
                  <a:srgbClr val="FFFFFF"/>
                </a:solidFill>
                <a:latin typeface="Arial"/>
                <a:cs typeface="Arial"/>
              </a:rPr>
              <a:t> </a:t>
            </a:r>
            <a:r>
              <a:rPr sz="1600" spc="114" dirty="0">
                <a:solidFill>
                  <a:srgbClr val="FFFFFF"/>
                </a:solidFill>
                <a:latin typeface="Arial"/>
                <a:cs typeface="Arial"/>
              </a:rPr>
              <a:t>умеешь</a:t>
            </a:r>
            <a:r>
              <a:rPr sz="1600" spc="-20" dirty="0">
                <a:solidFill>
                  <a:srgbClr val="FFFFFF"/>
                </a:solidFill>
                <a:latin typeface="Arial"/>
                <a:cs typeface="Arial"/>
              </a:rPr>
              <a:t> </a:t>
            </a:r>
            <a:r>
              <a:rPr sz="1600" spc="80" dirty="0">
                <a:solidFill>
                  <a:srgbClr val="FFFFFF"/>
                </a:solidFill>
                <a:latin typeface="Arial"/>
                <a:cs typeface="Arial"/>
              </a:rPr>
              <a:t>быть</a:t>
            </a:r>
            <a:r>
              <a:rPr sz="1600" spc="-25" dirty="0">
                <a:solidFill>
                  <a:srgbClr val="FFFFFF"/>
                </a:solidFill>
                <a:latin typeface="Arial"/>
                <a:cs typeface="Arial"/>
              </a:rPr>
              <a:t> </a:t>
            </a:r>
            <a:r>
              <a:rPr sz="1600" spc="85" dirty="0">
                <a:solidFill>
                  <a:srgbClr val="FFFFFF"/>
                </a:solidFill>
                <a:latin typeface="Arial"/>
                <a:cs typeface="Arial"/>
              </a:rPr>
              <a:t>быстрым,</a:t>
            </a:r>
            <a:r>
              <a:rPr sz="1600" spc="-25" dirty="0">
                <a:solidFill>
                  <a:srgbClr val="FFFFFF"/>
                </a:solidFill>
                <a:latin typeface="Arial"/>
                <a:cs typeface="Arial"/>
              </a:rPr>
              <a:t> </a:t>
            </a:r>
            <a:r>
              <a:rPr sz="1600" spc="105" dirty="0">
                <a:solidFill>
                  <a:srgbClr val="FFFFFF"/>
                </a:solidFill>
                <a:latin typeface="Arial"/>
                <a:cs typeface="Arial"/>
              </a:rPr>
              <a:t>побудь</a:t>
            </a:r>
            <a:r>
              <a:rPr sz="1600" spc="-25" dirty="0">
                <a:solidFill>
                  <a:srgbClr val="FFFFFF"/>
                </a:solidFill>
                <a:latin typeface="Arial"/>
                <a:cs typeface="Arial"/>
              </a:rPr>
              <a:t> </a:t>
            </a:r>
            <a:r>
              <a:rPr sz="1600" spc="105" dirty="0">
                <a:solidFill>
                  <a:srgbClr val="FFFFFF"/>
                </a:solidFill>
                <a:latin typeface="Arial"/>
                <a:cs typeface="Arial"/>
              </a:rPr>
              <a:t>сейчас</a:t>
            </a:r>
            <a:r>
              <a:rPr sz="1600" spc="-20" dirty="0">
                <a:solidFill>
                  <a:srgbClr val="FFFFFF"/>
                </a:solidFill>
                <a:latin typeface="Arial"/>
                <a:cs typeface="Arial"/>
              </a:rPr>
              <a:t> </a:t>
            </a:r>
            <a:r>
              <a:rPr sz="1600" spc="90" dirty="0">
                <a:solidFill>
                  <a:srgbClr val="FFFFFF"/>
                </a:solidFill>
                <a:latin typeface="Arial"/>
                <a:cs typeface="Arial"/>
              </a:rPr>
              <a:t>медленным»</a:t>
            </a:r>
            <a:endParaRPr sz="1600" dirty="0">
              <a:latin typeface="Arial"/>
              <a:cs typeface="Arial"/>
            </a:endParaRPr>
          </a:p>
        </p:txBody>
      </p:sp>
      <p:sp>
        <p:nvSpPr>
          <p:cNvPr id="9" name="object 8">
            <a:extLst>
              <a:ext uri="{FF2B5EF4-FFF2-40B4-BE49-F238E27FC236}">
                <a16:creationId xmlns:a16="http://schemas.microsoft.com/office/drawing/2014/main" id="{5550F223-7E9E-BCD3-F1AF-3553704E0BDD}"/>
              </a:ext>
            </a:extLst>
          </p:cNvPr>
          <p:cNvSpPr txBox="1"/>
          <p:nvPr/>
        </p:nvSpPr>
        <p:spPr>
          <a:xfrm>
            <a:off x="2303739" y="2795663"/>
            <a:ext cx="9061450" cy="1106170"/>
          </a:xfrm>
          <a:prstGeom prst="rect">
            <a:avLst/>
          </a:prstGeom>
          <a:solidFill>
            <a:srgbClr val="FFFF00"/>
          </a:solidFill>
          <a:ln w="25399">
            <a:solidFill>
              <a:srgbClr val="BEBEBE"/>
            </a:solidFill>
          </a:ln>
        </p:spPr>
        <p:txBody>
          <a:bodyPr vert="horz" wrap="square" lIns="0" tIns="179070" rIns="0" bIns="0" rtlCol="0">
            <a:spAutoFit/>
          </a:bodyPr>
          <a:lstStyle/>
          <a:p>
            <a:pPr marL="2982595" marR="2973705" indent="-1270" algn="ctr">
              <a:lnSpc>
                <a:spcPct val="100000"/>
              </a:lnSpc>
              <a:spcBef>
                <a:spcPts val="1410"/>
              </a:spcBef>
            </a:pPr>
            <a:r>
              <a:rPr sz="1600" spc="114" dirty="0">
                <a:latin typeface="Arial"/>
                <a:cs typeface="Arial"/>
              </a:rPr>
              <a:t>Vision/Идеи/Ценный</a:t>
            </a:r>
            <a:r>
              <a:rPr sz="1600" spc="-25" dirty="0">
                <a:latin typeface="Arial"/>
                <a:cs typeface="Arial"/>
              </a:rPr>
              <a:t> </a:t>
            </a:r>
            <a:r>
              <a:rPr sz="1600" spc="85" dirty="0">
                <a:latin typeface="Arial"/>
                <a:cs typeface="Arial"/>
              </a:rPr>
              <a:t>опыт </a:t>
            </a:r>
            <a:r>
              <a:rPr sz="1600" dirty="0">
                <a:latin typeface="Arial"/>
                <a:cs typeface="Arial"/>
              </a:rPr>
              <a:t>Будьте</a:t>
            </a:r>
            <a:r>
              <a:rPr sz="1600" spc="80" dirty="0">
                <a:latin typeface="Arial"/>
                <a:cs typeface="Arial"/>
              </a:rPr>
              <a:t> </a:t>
            </a:r>
            <a:r>
              <a:rPr sz="1600" spc="105" dirty="0">
                <a:latin typeface="Arial"/>
                <a:cs typeface="Arial"/>
              </a:rPr>
              <a:t>внимательны</a:t>
            </a:r>
            <a:r>
              <a:rPr sz="1600" spc="80" dirty="0">
                <a:latin typeface="Arial"/>
                <a:cs typeface="Arial"/>
              </a:rPr>
              <a:t> </a:t>
            </a:r>
            <a:r>
              <a:rPr sz="1600" spc="220" dirty="0">
                <a:latin typeface="Arial"/>
                <a:cs typeface="Arial"/>
              </a:rPr>
              <a:t>к</a:t>
            </a:r>
            <a:r>
              <a:rPr sz="1600" spc="85" dirty="0">
                <a:latin typeface="Arial"/>
                <a:cs typeface="Arial"/>
              </a:rPr>
              <a:t> </a:t>
            </a:r>
            <a:r>
              <a:rPr sz="1600" spc="105" dirty="0">
                <a:latin typeface="Arial"/>
                <a:cs typeface="Arial"/>
              </a:rPr>
              <a:t>идеям</a:t>
            </a:r>
            <a:endParaRPr sz="1600" dirty="0">
              <a:latin typeface="Arial"/>
              <a:cs typeface="Arial"/>
            </a:endParaRPr>
          </a:p>
          <a:p>
            <a:pPr marL="2540" algn="ctr">
              <a:lnSpc>
                <a:spcPct val="100000"/>
              </a:lnSpc>
            </a:pPr>
            <a:r>
              <a:rPr sz="1600" spc="85" dirty="0">
                <a:latin typeface="Arial"/>
                <a:cs typeface="Arial"/>
              </a:rPr>
              <a:t>Сохраняйте</a:t>
            </a:r>
            <a:r>
              <a:rPr sz="1600" spc="45" dirty="0">
                <a:latin typeface="Arial"/>
                <a:cs typeface="Arial"/>
              </a:rPr>
              <a:t> </a:t>
            </a:r>
            <a:r>
              <a:rPr sz="1600" dirty="0">
                <a:latin typeface="Arial"/>
                <a:cs typeface="Arial"/>
              </a:rPr>
              <a:t>фокус:</a:t>
            </a:r>
            <a:r>
              <a:rPr sz="1600" spc="45" dirty="0">
                <a:latin typeface="Arial"/>
                <a:cs typeface="Arial"/>
              </a:rPr>
              <a:t> </a:t>
            </a:r>
            <a:r>
              <a:rPr sz="1600" spc="-55" dirty="0">
                <a:latin typeface="Arial"/>
                <a:cs typeface="Arial"/>
              </a:rPr>
              <a:t>«Я</a:t>
            </a:r>
            <a:r>
              <a:rPr sz="1600" spc="50" dirty="0">
                <a:latin typeface="Arial"/>
                <a:cs typeface="Arial"/>
              </a:rPr>
              <a:t> </a:t>
            </a:r>
            <a:r>
              <a:rPr sz="1600" dirty="0">
                <a:latin typeface="Arial"/>
                <a:cs typeface="Arial"/>
              </a:rPr>
              <a:t>хотел</a:t>
            </a:r>
            <a:r>
              <a:rPr sz="1600" spc="45" dirty="0">
                <a:latin typeface="Arial"/>
                <a:cs typeface="Arial"/>
              </a:rPr>
              <a:t> </a:t>
            </a:r>
            <a:r>
              <a:rPr sz="1600" spc="110" dirty="0">
                <a:latin typeface="Arial"/>
                <a:cs typeface="Arial"/>
              </a:rPr>
              <a:t>бы</a:t>
            </a:r>
            <a:r>
              <a:rPr sz="1600" spc="50" dirty="0">
                <a:latin typeface="Arial"/>
                <a:cs typeface="Arial"/>
              </a:rPr>
              <a:t> </a:t>
            </a:r>
            <a:r>
              <a:rPr sz="1600" spc="100" dirty="0">
                <a:latin typeface="Arial"/>
                <a:cs typeface="Arial"/>
              </a:rPr>
              <a:t>вернуться</a:t>
            </a:r>
            <a:r>
              <a:rPr sz="1600" spc="45" dirty="0">
                <a:latin typeface="Arial"/>
                <a:cs typeface="Arial"/>
              </a:rPr>
              <a:t> </a:t>
            </a:r>
            <a:r>
              <a:rPr sz="1600" spc="220" dirty="0">
                <a:latin typeface="Arial"/>
                <a:cs typeface="Arial"/>
              </a:rPr>
              <a:t>к</a:t>
            </a:r>
            <a:r>
              <a:rPr sz="1600" spc="50" dirty="0">
                <a:latin typeface="Arial"/>
                <a:cs typeface="Arial"/>
              </a:rPr>
              <a:t> </a:t>
            </a:r>
            <a:r>
              <a:rPr sz="1600" dirty="0">
                <a:latin typeface="Arial"/>
                <a:cs typeface="Arial"/>
              </a:rPr>
              <a:t>тому,</a:t>
            </a:r>
            <a:r>
              <a:rPr sz="1600" spc="45" dirty="0">
                <a:latin typeface="Arial"/>
                <a:cs typeface="Arial"/>
              </a:rPr>
              <a:t> </a:t>
            </a:r>
            <a:r>
              <a:rPr sz="1600" spc="95" dirty="0">
                <a:latin typeface="Arial"/>
                <a:cs typeface="Arial"/>
              </a:rPr>
              <a:t>с</a:t>
            </a:r>
            <a:r>
              <a:rPr sz="1600" spc="50" dirty="0">
                <a:latin typeface="Arial"/>
                <a:cs typeface="Arial"/>
              </a:rPr>
              <a:t> </a:t>
            </a:r>
            <a:r>
              <a:rPr sz="1600" spc="120" dirty="0">
                <a:latin typeface="Arial"/>
                <a:cs typeface="Arial"/>
              </a:rPr>
              <a:t>чем</a:t>
            </a:r>
            <a:r>
              <a:rPr sz="1600" spc="45" dirty="0">
                <a:latin typeface="Arial"/>
                <a:cs typeface="Arial"/>
              </a:rPr>
              <a:t> </a:t>
            </a:r>
            <a:r>
              <a:rPr sz="1600" spc="-10" dirty="0">
                <a:latin typeface="Arial"/>
                <a:cs typeface="Arial"/>
              </a:rPr>
              <a:t>пришел…»</a:t>
            </a:r>
            <a:endParaRPr sz="1600" dirty="0">
              <a:latin typeface="Arial"/>
              <a:cs typeface="Arial"/>
            </a:endParaRPr>
          </a:p>
        </p:txBody>
      </p:sp>
      <p:sp>
        <p:nvSpPr>
          <p:cNvPr id="11" name="object 10">
            <a:extLst>
              <a:ext uri="{FF2B5EF4-FFF2-40B4-BE49-F238E27FC236}">
                <a16:creationId xmlns:a16="http://schemas.microsoft.com/office/drawing/2014/main" id="{5A39FC79-25E6-F455-C8C2-8D5B4CBC1C0B}"/>
              </a:ext>
            </a:extLst>
          </p:cNvPr>
          <p:cNvSpPr txBox="1"/>
          <p:nvPr/>
        </p:nvSpPr>
        <p:spPr>
          <a:xfrm>
            <a:off x="2303736" y="5312328"/>
            <a:ext cx="9061450" cy="1106170"/>
          </a:xfrm>
          <a:prstGeom prst="rect">
            <a:avLst/>
          </a:prstGeom>
          <a:solidFill>
            <a:srgbClr val="002E48"/>
          </a:solidFill>
          <a:ln w="25399">
            <a:solidFill>
              <a:srgbClr val="BEBEBE"/>
            </a:solidFill>
          </a:ln>
        </p:spPr>
        <p:txBody>
          <a:bodyPr vert="horz" wrap="square" lIns="0" tIns="179070" rIns="0" bIns="0" rtlCol="0">
            <a:spAutoFit/>
          </a:bodyPr>
          <a:lstStyle/>
          <a:p>
            <a:pPr marL="1270" algn="ctr">
              <a:lnSpc>
                <a:spcPct val="100000"/>
              </a:lnSpc>
              <a:spcBef>
                <a:spcPts val="1410"/>
              </a:spcBef>
            </a:pPr>
            <a:r>
              <a:rPr sz="1600" spc="105" dirty="0">
                <a:solidFill>
                  <a:srgbClr val="FFFFFF"/>
                </a:solidFill>
                <a:latin typeface="Arial"/>
                <a:cs typeface="Arial"/>
              </a:rPr>
              <a:t>Данные/Логика/Система</a:t>
            </a:r>
            <a:endParaRPr sz="1600">
              <a:latin typeface="Arial"/>
              <a:cs typeface="Arial"/>
            </a:endParaRPr>
          </a:p>
          <a:p>
            <a:pPr marL="1870710" marR="1860550" algn="ctr">
              <a:lnSpc>
                <a:spcPct val="100000"/>
              </a:lnSpc>
            </a:pPr>
            <a:r>
              <a:rPr sz="1600" spc="95" dirty="0">
                <a:solidFill>
                  <a:srgbClr val="FFFFFF"/>
                </a:solidFill>
                <a:latin typeface="Arial"/>
                <a:cs typeface="Arial"/>
              </a:rPr>
              <a:t>Заранее</a:t>
            </a:r>
            <a:r>
              <a:rPr sz="1600" spc="-30" dirty="0">
                <a:solidFill>
                  <a:srgbClr val="FFFFFF"/>
                </a:solidFill>
                <a:latin typeface="Arial"/>
                <a:cs typeface="Arial"/>
              </a:rPr>
              <a:t> </a:t>
            </a:r>
            <a:r>
              <a:rPr sz="1600" spc="114" dirty="0">
                <a:solidFill>
                  <a:srgbClr val="FFFFFF"/>
                </a:solidFill>
                <a:latin typeface="Arial"/>
                <a:cs typeface="Arial"/>
              </a:rPr>
              <a:t>назначенная</a:t>
            </a:r>
            <a:r>
              <a:rPr sz="1600" spc="-15" dirty="0">
                <a:solidFill>
                  <a:srgbClr val="FFFFFF"/>
                </a:solidFill>
                <a:latin typeface="Arial"/>
                <a:cs typeface="Arial"/>
              </a:rPr>
              <a:t> </a:t>
            </a:r>
            <a:r>
              <a:rPr sz="1600" spc="95" dirty="0">
                <a:solidFill>
                  <a:srgbClr val="FFFFFF"/>
                </a:solidFill>
                <a:latin typeface="Arial"/>
                <a:cs typeface="Arial"/>
              </a:rPr>
              <a:t>встреча</a:t>
            </a:r>
            <a:r>
              <a:rPr sz="1600" spc="-15" dirty="0">
                <a:solidFill>
                  <a:srgbClr val="FFFFFF"/>
                </a:solidFill>
                <a:latin typeface="Arial"/>
                <a:cs typeface="Arial"/>
              </a:rPr>
              <a:t> </a:t>
            </a:r>
            <a:r>
              <a:rPr sz="1600" spc="95" dirty="0">
                <a:solidFill>
                  <a:srgbClr val="FFFFFF"/>
                </a:solidFill>
                <a:latin typeface="Arial"/>
                <a:cs typeface="Arial"/>
              </a:rPr>
              <a:t>с</a:t>
            </a:r>
            <a:r>
              <a:rPr sz="1600" spc="-15" dirty="0">
                <a:solidFill>
                  <a:srgbClr val="FFFFFF"/>
                </a:solidFill>
                <a:latin typeface="Arial"/>
                <a:cs typeface="Arial"/>
              </a:rPr>
              <a:t> </a:t>
            </a:r>
            <a:r>
              <a:rPr sz="1600" spc="114" dirty="0">
                <a:solidFill>
                  <a:srgbClr val="FFFFFF"/>
                </a:solidFill>
                <a:latin typeface="Arial"/>
                <a:cs typeface="Arial"/>
              </a:rPr>
              <a:t>четкой</a:t>
            </a:r>
            <a:r>
              <a:rPr sz="1600" spc="-15" dirty="0">
                <a:solidFill>
                  <a:srgbClr val="FFFFFF"/>
                </a:solidFill>
                <a:latin typeface="Arial"/>
                <a:cs typeface="Arial"/>
              </a:rPr>
              <a:t> </a:t>
            </a:r>
            <a:r>
              <a:rPr sz="1600" spc="114" dirty="0">
                <a:solidFill>
                  <a:srgbClr val="FFFFFF"/>
                </a:solidFill>
                <a:latin typeface="Arial"/>
                <a:cs typeface="Arial"/>
              </a:rPr>
              <a:t>повесткой </a:t>
            </a:r>
            <a:r>
              <a:rPr sz="1600" dirty="0">
                <a:solidFill>
                  <a:srgbClr val="FFFFFF"/>
                </a:solidFill>
                <a:latin typeface="Arial"/>
                <a:cs typeface="Arial"/>
              </a:rPr>
              <a:t>Схемы,</a:t>
            </a:r>
            <a:r>
              <a:rPr sz="1600" spc="75" dirty="0">
                <a:solidFill>
                  <a:srgbClr val="FFFFFF"/>
                </a:solidFill>
                <a:latin typeface="Arial"/>
                <a:cs typeface="Arial"/>
              </a:rPr>
              <a:t> </a:t>
            </a:r>
            <a:r>
              <a:rPr sz="1600" spc="110" dirty="0">
                <a:solidFill>
                  <a:srgbClr val="FFFFFF"/>
                </a:solidFill>
                <a:latin typeface="Arial"/>
                <a:cs typeface="Arial"/>
              </a:rPr>
              <a:t>записи,</a:t>
            </a:r>
            <a:r>
              <a:rPr sz="1600" spc="80" dirty="0">
                <a:solidFill>
                  <a:srgbClr val="FFFFFF"/>
                </a:solidFill>
                <a:latin typeface="Arial"/>
                <a:cs typeface="Arial"/>
              </a:rPr>
              <a:t> </a:t>
            </a:r>
            <a:r>
              <a:rPr sz="1600" spc="105" dirty="0">
                <a:solidFill>
                  <a:srgbClr val="FFFFFF"/>
                </a:solidFill>
                <a:latin typeface="Arial"/>
                <a:cs typeface="Arial"/>
              </a:rPr>
              <a:t>документы</a:t>
            </a:r>
            <a:endParaRPr sz="1600">
              <a:latin typeface="Arial"/>
              <a:cs typeface="Arial"/>
            </a:endParaRPr>
          </a:p>
        </p:txBody>
      </p:sp>
    </p:spTree>
    <p:extLst>
      <p:ext uri="{BB962C8B-B14F-4D97-AF65-F5344CB8AC3E}">
        <p14:creationId xmlns:p14="http://schemas.microsoft.com/office/powerpoint/2010/main" val="289857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6D6E69-B0A4-7C49-B98E-CCDC7867AE41}"/>
              </a:ext>
            </a:extLst>
          </p:cNvPr>
          <p:cNvSpPr>
            <a:spLocks noGrp="1"/>
          </p:cNvSpPr>
          <p:nvPr>
            <p:ph type="title"/>
          </p:nvPr>
        </p:nvSpPr>
        <p:spPr>
          <a:xfrm>
            <a:off x="838200" y="365126"/>
            <a:ext cx="10515600" cy="946840"/>
          </a:xfrm>
        </p:spPr>
        <p:txBody>
          <a:bodyPr/>
          <a:lstStyle/>
          <a:p>
            <a:r>
              <a:rPr lang="ru-RU" dirty="0"/>
              <a:t>Продажа проблемы/задачи</a:t>
            </a:r>
          </a:p>
        </p:txBody>
      </p:sp>
      <p:sp>
        <p:nvSpPr>
          <p:cNvPr id="3" name="Объект 2">
            <a:extLst>
              <a:ext uri="{FF2B5EF4-FFF2-40B4-BE49-F238E27FC236}">
                <a16:creationId xmlns:a16="http://schemas.microsoft.com/office/drawing/2014/main" id="{CCE574F9-773A-E6C8-2FA8-CC2FCA5B23B7}"/>
              </a:ext>
            </a:extLst>
          </p:cNvPr>
          <p:cNvSpPr>
            <a:spLocks noGrp="1"/>
          </p:cNvSpPr>
          <p:nvPr>
            <p:ph idx="1"/>
          </p:nvPr>
        </p:nvSpPr>
        <p:spPr>
          <a:xfrm>
            <a:off x="838200" y="1364974"/>
            <a:ext cx="10515600" cy="5180907"/>
          </a:xfrm>
        </p:spPr>
        <p:txBody>
          <a:bodyPr>
            <a:normAutofit fontScale="92500" lnSpcReduction="10000"/>
          </a:bodyPr>
          <a:lstStyle/>
          <a:p>
            <a:pPr marL="0" indent="0">
              <a:buNone/>
            </a:pPr>
            <a:r>
              <a:rPr lang="ru-RU" b="1" dirty="0"/>
              <a:t>Формулировки для различных психотипов:</a:t>
            </a:r>
          </a:p>
          <a:p>
            <a:r>
              <a:rPr lang="en-US" dirty="0"/>
              <a:t>D: </a:t>
            </a:r>
            <a:r>
              <a:rPr lang="ru-RU" dirty="0"/>
              <a:t>«</a:t>
            </a:r>
            <a:r>
              <a:rPr lang="ru-RU" i="1" dirty="0"/>
              <a:t>Чтобы получить результат, ...</a:t>
            </a:r>
            <a:r>
              <a:rPr lang="ru-RU" dirty="0"/>
              <a:t>»</a:t>
            </a:r>
          </a:p>
          <a:p>
            <a:r>
              <a:rPr lang="en-US" dirty="0"/>
              <a:t>I: </a:t>
            </a:r>
            <a:r>
              <a:rPr lang="ru-RU" dirty="0"/>
              <a:t>«</a:t>
            </a:r>
            <a:r>
              <a:rPr lang="ru-RU" i="1" dirty="0"/>
              <a:t>Тебе может быть интересно…</a:t>
            </a:r>
            <a:r>
              <a:rPr lang="ru-RU" dirty="0"/>
              <a:t>»</a:t>
            </a:r>
          </a:p>
          <a:p>
            <a:r>
              <a:rPr lang="en-US" dirty="0"/>
              <a:t>S: </a:t>
            </a:r>
            <a:r>
              <a:rPr lang="ru-RU" dirty="0"/>
              <a:t>«</a:t>
            </a:r>
            <a:r>
              <a:rPr lang="ru-RU" i="1" dirty="0"/>
              <a:t>Мне нужна твоя помощь…</a:t>
            </a:r>
            <a:r>
              <a:rPr lang="ru-RU" dirty="0"/>
              <a:t>»</a:t>
            </a:r>
          </a:p>
          <a:p>
            <a:r>
              <a:rPr lang="en-US" dirty="0"/>
              <a:t>C: </a:t>
            </a:r>
            <a:r>
              <a:rPr lang="ru-RU" dirty="0"/>
              <a:t>«</a:t>
            </a:r>
            <a:r>
              <a:rPr lang="ru-RU" i="1" dirty="0"/>
              <a:t>Процесс пойдёт эффективнее, если мы…</a:t>
            </a:r>
            <a:r>
              <a:rPr lang="ru-RU" dirty="0"/>
              <a:t>»</a:t>
            </a:r>
          </a:p>
          <a:p>
            <a:pPr marL="0" indent="0">
              <a:buNone/>
            </a:pPr>
            <a:endParaRPr lang="ru-RU" dirty="0"/>
          </a:p>
          <a:p>
            <a:pPr marL="0" indent="0">
              <a:buNone/>
            </a:pPr>
            <a:r>
              <a:rPr lang="ru-RU" b="1" dirty="0"/>
              <a:t>Связывайте текущую ситуацию с:</a:t>
            </a:r>
          </a:p>
          <a:p>
            <a:r>
              <a:rPr lang="ru-RU" dirty="0"/>
              <a:t>карьерными целями сотрудника</a:t>
            </a:r>
          </a:p>
          <a:p>
            <a:r>
              <a:rPr lang="ru-RU" dirty="0"/>
              <a:t>персональным планом развития</a:t>
            </a:r>
          </a:p>
          <a:p>
            <a:r>
              <a:rPr lang="ru-RU" dirty="0"/>
              <a:t>мотиваторами (модель Герчикова, мотивационное интервью)</a:t>
            </a:r>
          </a:p>
          <a:p>
            <a:r>
              <a:rPr lang="ru-RU" dirty="0"/>
              <a:t>ценностями, миссией организации</a:t>
            </a:r>
          </a:p>
          <a:p>
            <a:pPr marL="0" indent="0">
              <a:buNone/>
            </a:pPr>
            <a:endParaRPr lang="ru-RU" dirty="0"/>
          </a:p>
          <a:p>
            <a:endParaRPr lang="ru-RU" dirty="0"/>
          </a:p>
        </p:txBody>
      </p:sp>
    </p:spTree>
    <p:extLst>
      <p:ext uri="{BB962C8B-B14F-4D97-AF65-F5344CB8AC3E}">
        <p14:creationId xmlns:p14="http://schemas.microsoft.com/office/powerpoint/2010/main" val="369570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B189A7-7244-9894-7166-320100D250A0}"/>
              </a:ext>
            </a:extLst>
          </p:cNvPr>
          <p:cNvSpPr>
            <a:spLocks noGrp="1"/>
          </p:cNvSpPr>
          <p:nvPr>
            <p:ph type="title"/>
          </p:nvPr>
        </p:nvSpPr>
        <p:spPr>
          <a:xfrm>
            <a:off x="831850" y="1709738"/>
            <a:ext cx="10515600" cy="2325549"/>
          </a:xfrm>
        </p:spPr>
        <p:txBody>
          <a:bodyPr>
            <a:noAutofit/>
          </a:bodyPr>
          <a:lstStyle/>
          <a:p>
            <a:pPr algn="ctr"/>
            <a:r>
              <a:rPr lang="ru-RU" sz="4800" b="1" dirty="0">
                <a:solidFill>
                  <a:schemeClr val="accent2"/>
                </a:solidFill>
              </a:rPr>
              <a:t>Противодействие</a:t>
            </a:r>
            <a:br>
              <a:rPr lang="ru-RU" sz="4800" b="1" dirty="0">
                <a:solidFill>
                  <a:srgbClr val="C00000"/>
                </a:solidFill>
              </a:rPr>
            </a:br>
            <a:r>
              <a:rPr lang="ru-RU" sz="4800" b="1" dirty="0">
                <a:solidFill>
                  <a:srgbClr val="C00000"/>
                </a:solidFill>
              </a:rPr>
              <a:t>манипуляциям</a:t>
            </a:r>
          </a:p>
        </p:txBody>
      </p:sp>
      <p:sp>
        <p:nvSpPr>
          <p:cNvPr id="4" name="Текст 3">
            <a:extLst>
              <a:ext uri="{FF2B5EF4-FFF2-40B4-BE49-F238E27FC236}">
                <a16:creationId xmlns:a16="http://schemas.microsoft.com/office/drawing/2014/main" id="{5BFB8D5F-7BF3-C225-5243-AE4BF724A079}"/>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236208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3E60E8-33BE-6DD3-9E40-DB059F21D64C}"/>
              </a:ext>
            </a:extLst>
          </p:cNvPr>
          <p:cNvSpPr>
            <a:spLocks noGrp="1"/>
          </p:cNvSpPr>
          <p:nvPr>
            <p:ph type="title"/>
          </p:nvPr>
        </p:nvSpPr>
        <p:spPr>
          <a:xfrm>
            <a:off x="838200" y="365126"/>
            <a:ext cx="10515600" cy="920336"/>
          </a:xfrm>
        </p:spPr>
        <p:txBody>
          <a:bodyPr/>
          <a:lstStyle/>
          <a:p>
            <a:r>
              <a:rPr lang="ru-RU" dirty="0"/>
              <a:t>Манипуляции</a:t>
            </a:r>
          </a:p>
        </p:txBody>
      </p:sp>
      <p:sp>
        <p:nvSpPr>
          <p:cNvPr id="3" name="Объект 2">
            <a:extLst>
              <a:ext uri="{FF2B5EF4-FFF2-40B4-BE49-F238E27FC236}">
                <a16:creationId xmlns:a16="http://schemas.microsoft.com/office/drawing/2014/main" id="{754197A5-A697-7F4B-EF6B-7C7D2079397C}"/>
              </a:ext>
            </a:extLst>
          </p:cNvPr>
          <p:cNvSpPr>
            <a:spLocks noGrp="1"/>
          </p:cNvSpPr>
          <p:nvPr>
            <p:ph idx="1"/>
          </p:nvPr>
        </p:nvSpPr>
        <p:spPr>
          <a:xfrm>
            <a:off x="838200" y="1401557"/>
            <a:ext cx="10515600" cy="1142862"/>
          </a:xfrm>
        </p:spPr>
        <p:txBody>
          <a:bodyPr/>
          <a:lstStyle/>
          <a:p>
            <a:pPr marL="0" indent="0">
              <a:buNone/>
            </a:pPr>
            <a:r>
              <a:rPr lang="ru-RU" b="1" dirty="0"/>
              <a:t>Манипуляция</a:t>
            </a:r>
            <a:r>
              <a:rPr lang="ru-RU" dirty="0"/>
              <a:t> — скрытое воздействие на партнера с целью добиться от него выгодного решения (поведения).</a:t>
            </a:r>
          </a:p>
          <a:p>
            <a:endParaRPr lang="ru-RU" dirty="0"/>
          </a:p>
        </p:txBody>
      </p:sp>
      <p:pic>
        <p:nvPicPr>
          <p:cNvPr id="4" name="object 4">
            <a:extLst>
              <a:ext uri="{FF2B5EF4-FFF2-40B4-BE49-F238E27FC236}">
                <a16:creationId xmlns:a16="http://schemas.microsoft.com/office/drawing/2014/main" id="{9E112791-8B43-05C8-D1AE-9EB24F0F9A40}"/>
              </a:ext>
            </a:extLst>
          </p:cNvPr>
          <p:cNvPicPr/>
          <p:nvPr/>
        </p:nvPicPr>
        <p:blipFill>
          <a:blip r:embed="rId2" cstate="print"/>
          <a:stretch>
            <a:fillRect/>
          </a:stretch>
        </p:blipFill>
        <p:spPr>
          <a:xfrm>
            <a:off x="2583946" y="2544419"/>
            <a:ext cx="6586559" cy="3660780"/>
          </a:xfrm>
          <a:prstGeom prst="rect">
            <a:avLst/>
          </a:prstGeom>
        </p:spPr>
      </p:pic>
    </p:spTree>
    <p:extLst>
      <p:ext uri="{BB962C8B-B14F-4D97-AF65-F5344CB8AC3E}">
        <p14:creationId xmlns:p14="http://schemas.microsoft.com/office/powerpoint/2010/main" val="331675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B189A7-7244-9894-7166-320100D250A0}"/>
              </a:ext>
            </a:extLst>
          </p:cNvPr>
          <p:cNvSpPr>
            <a:spLocks noGrp="1"/>
          </p:cNvSpPr>
          <p:nvPr>
            <p:ph type="title"/>
          </p:nvPr>
        </p:nvSpPr>
        <p:spPr>
          <a:xfrm>
            <a:off x="831850" y="1709738"/>
            <a:ext cx="10515600" cy="2325549"/>
          </a:xfrm>
        </p:spPr>
        <p:txBody>
          <a:bodyPr>
            <a:noAutofit/>
          </a:bodyPr>
          <a:lstStyle/>
          <a:p>
            <a:pPr algn="ctr"/>
            <a:r>
              <a:rPr lang="ru-RU" sz="4800" b="1" dirty="0">
                <a:solidFill>
                  <a:srgbClr val="00B050"/>
                </a:solidFill>
              </a:rPr>
              <a:t>Конструктивная</a:t>
            </a:r>
            <a:br>
              <a:rPr lang="ru-RU" sz="4800" b="1" dirty="0">
                <a:solidFill>
                  <a:srgbClr val="C00000"/>
                </a:solidFill>
              </a:rPr>
            </a:br>
            <a:r>
              <a:rPr lang="ru-RU" sz="4800" b="1" dirty="0">
                <a:solidFill>
                  <a:srgbClr val="FF0000"/>
                </a:solidFill>
              </a:rPr>
              <a:t>конфронтация</a:t>
            </a:r>
          </a:p>
        </p:txBody>
      </p:sp>
      <p:sp>
        <p:nvSpPr>
          <p:cNvPr id="4" name="Текст 3">
            <a:extLst>
              <a:ext uri="{FF2B5EF4-FFF2-40B4-BE49-F238E27FC236}">
                <a16:creationId xmlns:a16="http://schemas.microsoft.com/office/drawing/2014/main" id="{5BFB8D5F-7BF3-C225-5243-AE4BF724A079}"/>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16124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876EE6-6627-547A-396F-0158715819DD}"/>
              </a:ext>
            </a:extLst>
          </p:cNvPr>
          <p:cNvSpPr>
            <a:spLocks noGrp="1"/>
          </p:cNvSpPr>
          <p:nvPr>
            <p:ph type="title"/>
          </p:nvPr>
        </p:nvSpPr>
        <p:spPr>
          <a:xfrm>
            <a:off x="745436" y="351874"/>
            <a:ext cx="10515600" cy="920336"/>
          </a:xfrm>
        </p:spPr>
        <p:txBody>
          <a:bodyPr/>
          <a:lstStyle/>
          <a:p>
            <a:r>
              <a:rPr lang="ru-RU" dirty="0"/>
              <a:t>Почему манипуляции — это плохо?</a:t>
            </a:r>
          </a:p>
        </p:txBody>
      </p:sp>
      <p:sp>
        <p:nvSpPr>
          <p:cNvPr id="3" name="Объект 2">
            <a:extLst>
              <a:ext uri="{FF2B5EF4-FFF2-40B4-BE49-F238E27FC236}">
                <a16:creationId xmlns:a16="http://schemas.microsoft.com/office/drawing/2014/main" id="{6271FF78-6D7E-D095-5F5B-9AE24E443C66}"/>
              </a:ext>
            </a:extLst>
          </p:cNvPr>
          <p:cNvSpPr>
            <a:spLocks noGrp="1"/>
          </p:cNvSpPr>
          <p:nvPr>
            <p:ph idx="1"/>
          </p:nvPr>
        </p:nvSpPr>
        <p:spPr>
          <a:xfrm>
            <a:off x="745436" y="1391478"/>
            <a:ext cx="7576930" cy="2785334"/>
          </a:xfrm>
        </p:spPr>
        <p:txBody>
          <a:bodyPr>
            <a:normAutofit lnSpcReduction="10000"/>
          </a:bodyPr>
          <a:lstStyle/>
          <a:p>
            <a:pPr marL="0" indent="0">
              <a:buNone/>
            </a:pPr>
            <a:r>
              <a:rPr lang="ru-RU" sz="2400" dirty="0"/>
              <a:t>Почему менеджеру стоит сознательно отказаться от манипуляций в работе с командой?</a:t>
            </a:r>
          </a:p>
          <a:p>
            <a:r>
              <a:rPr lang="ru-RU" sz="2400" dirty="0"/>
              <a:t>Менеджеру важно строить долгосрочные отношения с людьми</a:t>
            </a:r>
          </a:p>
          <a:p>
            <a:pPr lvl="1"/>
            <a:r>
              <a:rPr lang="ru-RU" sz="2000" dirty="0"/>
              <a:t>Возможно даже не в этой команде или не в этой компании</a:t>
            </a:r>
          </a:p>
          <a:p>
            <a:r>
              <a:rPr lang="ru-RU" sz="2400" dirty="0"/>
              <a:t>Негатив о вас распространяется по рынку труда</a:t>
            </a:r>
          </a:p>
          <a:p>
            <a:r>
              <a:rPr lang="ru-RU" sz="2400" dirty="0"/>
              <a:t>Создаём себе «плохую карму»</a:t>
            </a:r>
          </a:p>
          <a:p>
            <a:endParaRPr lang="ru-RU" dirty="0"/>
          </a:p>
        </p:txBody>
      </p:sp>
      <p:sp>
        <p:nvSpPr>
          <p:cNvPr id="4" name="TextBox 3">
            <a:extLst>
              <a:ext uri="{FF2B5EF4-FFF2-40B4-BE49-F238E27FC236}">
                <a16:creationId xmlns:a16="http://schemas.microsoft.com/office/drawing/2014/main" id="{379D100F-0101-FF4D-5CE2-F1533C550EA3}"/>
              </a:ext>
            </a:extLst>
          </p:cNvPr>
          <p:cNvSpPr txBox="1"/>
          <p:nvPr/>
        </p:nvSpPr>
        <p:spPr>
          <a:xfrm>
            <a:off x="8628390" y="1391478"/>
            <a:ext cx="3325071" cy="2585323"/>
          </a:xfrm>
          <a:prstGeom prst="rect">
            <a:avLst/>
          </a:prstGeom>
          <a:solidFill>
            <a:schemeClr val="accent4">
              <a:lumMod val="20000"/>
              <a:lumOff val="80000"/>
            </a:schemeClr>
          </a:solidFill>
        </p:spPr>
        <p:txBody>
          <a:bodyPr wrap="square" rtlCol="0">
            <a:spAutoFit/>
          </a:bodyPr>
          <a:lstStyle/>
          <a:p>
            <a:pPr marL="0" indent="0">
              <a:buNone/>
            </a:pPr>
            <a:r>
              <a:rPr lang="ru-RU" sz="2400" dirty="0"/>
              <a:t>Виды отношений к другим людям:</a:t>
            </a:r>
          </a:p>
          <a:p>
            <a:pPr marL="180000" indent="-180000">
              <a:buFont typeface="Arial" panose="020B0604020202020204" pitchFamily="34" charset="0"/>
              <a:buChar char="•"/>
            </a:pPr>
            <a:r>
              <a:rPr lang="ru-RU" sz="2400" dirty="0"/>
              <a:t>Партнёрские</a:t>
            </a:r>
            <a:br>
              <a:rPr lang="ru-RU" sz="2400" dirty="0"/>
            </a:br>
            <a:r>
              <a:rPr lang="ru-RU" sz="2400" dirty="0"/>
              <a:t>(другой = ценность)</a:t>
            </a:r>
          </a:p>
          <a:p>
            <a:pPr marL="180000" indent="-180000">
              <a:buFont typeface="Arial" panose="020B0604020202020204" pitchFamily="34" charset="0"/>
              <a:buChar char="•"/>
            </a:pPr>
            <a:r>
              <a:rPr lang="ru-RU" sz="2400" dirty="0"/>
              <a:t>Не партнёрские</a:t>
            </a:r>
            <a:br>
              <a:rPr lang="ru-RU" sz="2400" dirty="0"/>
            </a:br>
            <a:r>
              <a:rPr lang="ru-RU" sz="2400" dirty="0"/>
              <a:t>(другой = средство)</a:t>
            </a:r>
          </a:p>
          <a:p>
            <a:endParaRPr lang="ru-RU" dirty="0"/>
          </a:p>
        </p:txBody>
      </p:sp>
      <p:grpSp>
        <p:nvGrpSpPr>
          <p:cNvPr id="11" name="object 9">
            <a:extLst>
              <a:ext uri="{FF2B5EF4-FFF2-40B4-BE49-F238E27FC236}">
                <a16:creationId xmlns:a16="http://schemas.microsoft.com/office/drawing/2014/main" id="{A1788F01-BDBA-CF24-BAFA-8735013C55B0}"/>
              </a:ext>
            </a:extLst>
          </p:cNvPr>
          <p:cNvGrpSpPr/>
          <p:nvPr/>
        </p:nvGrpSpPr>
        <p:grpSpPr>
          <a:xfrm>
            <a:off x="4114803" y="3952723"/>
            <a:ext cx="2642923" cy="2690395"/>
            <a:chOff x="4841072" y="2014004"/>
            <a:chExt cx="3186615" cy="3243852"/>
          </a:xfrm>
        </p:grpSpPr>
        <p:pic>
          <p:nvPicPr>
            <p:cNvPr id="12" name="object 10">
              <a:extLst>
                <a:ext uri="{FF2B5EF4-FFF2-40B4-BE49-F238E27FC236}">
                  <a16:creationId xmlns:a16="http://schemas.microsoft.com/office/drawing/2014/main" id="{1CC2DCD7-BDFC-88F3-87C7-5592F1C289C0}"/>
                </a:ext>
              </a:extLst>
            </p:cNvPr>
            <p:cNvPicPr/>
            <p:nvPr/>
          </p:nvPicPr>
          <p:blipFill>
            <a:blip r:embed="rId2" cstate="print"/>
            <a:stretch>
              <a:fillRect/>
            </a:stretch>
          </p:blipFill>
          <p:spPr>
            <a:xfrm>
              <a:off x="4841072" y="2014004"/>
              <a:ext cx="2399599" cy="2399599"/>
            </a:xfrm>
            <a:prstGeom prst="rect">
              <a:avLst/>
            </a:prstGeom>
          </p:spPr>
        </p:pic>
        <p:pic>
          <p:nvPicPr>
            <p:cNvPr id="15" name="object 13">
              <a:extLst>
                <a:ext uri="{FF2B5EF4-FFF2-40B4-BE49-F238E27FC236}">
                  <a16:creationId xmlns:a16="http://schemas.microsoft.com/office/drawing/2014/main" id="{BC87DEB8-EC98-C769-A135-73193931575B}"/>
                </a:ext>
              </a:extLst>
            </p:cNvPr>
            <p:cNvPicPr/>
            <p:nvPr/>
          </p:nvPicPr>
          <p:blipFill>
            <a:blip r:embed="rId3" cstate="print"/>
            <a:stretch>
              <a:fillRect/>
            </a:stretch>
          </p:blipFill>
          <p:spPr>
            <a:xfrm>
              <a:off x="7242192" y="4472361"/>
              <a:ext cx="785322" cy="785322"/>
            </a:xfrm>
            <a:prstGeom prst="rect">
              <a:avLst/>
            </a:prstGeom>
          </p:spPr>
        </p:pic>
        <p:sp>
          <p:nvSpPr>
            <p:cNvPr id="16" name="object 14">
              <a:extLst>
                <a:ext uri="{FF2B5EF4-FFF2-40B4-BE49-F238E27FC236}">
                  <a16:creationId xmlns:a16="http://schemas.microsoft.com/office/drawing/2014/main" id="{78E995B1-15FE-73C0-9075-D4D3FB3EEF9D}"/>
                </a:ext>
              </a:extLst>
            </p:cNvPr>
            <p:cNvSpPr/>
            <p:nvPr/>
          </p:nvSpPr>
          <p:spPr>
            <a:xfrm>
              <a:off x="7242192" y="4472361"/>
              <a:ext cx="785495" cy="785495"/>
            </a:xfrm>
            <a:custGeom>
              <a:avLst/>
              <a:gdLst/>
              <a:ahLst/>
              <a:cxnLst/>
              <a:rect l="l" t="t" r="r" b="b"/>
              <a:pathLst>
                <a:path w="785495" h="785495">
                  <a:moveTo>
                    <a:pt x="550291" y="785322"/>
                  </a:moveTo>
                  <a:lnTo>
                    <a:pt x="609049" y="726564"/>
                  </a:lnTo>
                  <a:lnTo>
                    <a:pt x="0" y="117514"/>
                  </a:lnTo>
                  <a:lnTo>
                    <a:pt x="117514" y="0"/>
                  </a:lnTo>
                  <a:lnTo>
                    <a:pt x="726564" y="609049"/>
                  </a:lnTo>
                  <a:lnTo>
                    <a:pt x="785322" y="550292"/>
                  </a:lnTo>
                  <a:lnTo>
                    <a:pt x="785322" y="785322"/>
                  </a:lnTo>
                  <a:lnTo>
                    <a:pt x="550291" y="785322"/>
                  </a:lnTo>
                  <a:close/>
                </a:path>
              </a:pathLst>
            </a:custGeom>
            <a:ln w="25399">
              <a:solidFill>
                <a:srgbClr val="42719B"/>
              </a:solidFill>
            </a:ln>
          </p:spPr>
          <p:txBody>
            <a:bodyPr wrap="square" lIns="0" tIns="0" rIns="0" bIns="0" rtlCol="0"/>
            <a:lstStyle/>
            <a:p>
              <a:endParaRPr/>
            </a:p>
          </p:txBody>
        </p:sp>
      </p:grpSp>
      <p:sp>
        <p:nvSpPr>
          <p:cNvPr id="17" name="object 15">
            <a:extLst>
              <a:ext uri="{FF2B5EF4-FFF2-40B4-BE49-F238E27FC236}">
                <a16:creationId xmlns:a16="http://schemas.microsoft.com/office/drawing/2014/main" id="{FC8B508F-1669-06A7-6B6E-426471A1CDDD}"/>
              </a:ext>
            </a:extLst>
          </p:cNvPr>
          <p:cNvSpPr txBox="1"/>
          <p:nvPr/>
        </p:nvSpPr>
        <p:spPr>
          <a:xfrm>
            <a:off x="1762463" y="4390703"/>
            <a:ext cx="2221865" cy="574040"/>
          </a:xfrm>
          <a:prstGeom prst="rect">
            <a:avLst/>
          </a:prstGeom>
        </p:spPr>
        <p:txBody>
          <a:bodyPr vert="horz" wrap="square" lIns="0" tIns="12700" rIns="0" bIns="0" rtlCol="0">
            <a:spAutoFit/>
          </a:bodyPr>
          <a:lstStyle/>
          <a:p>
            <a:pPr marL="12700" marR="5080">
              <a:lnSpc>
                <a:spcPct val="100000"/>
              </a:lnSpc>
              <a:spcBef>
                <a:spcPts val="100"/>
              </a:spcBef>
            </a:pPr>
            <a:r>
              <a:rPr dirty="0"/>
              <a:t>Те, кто приходят на собеседование</a:t>
            </a:r>
          </a:p>
        </p:txBody>
      </p:sp>
      <p:sp>
        <p:nvSpPr>
          <p:cNvPr id="18" name="object 16">
            <a:extLst>
              <a:ext uri="{FF2B5EF4-FFF2-40B4-BE49-F238E27FC236}">
                <a16:creationId xmlns:a16="http://schemas.microsoft.com/office/drawing/2014/main" id="{04FDB417-7C1C-8173-0CE8-6AF16FC45D53}"/>
              </a:ext>
            </a:extLst>
          </p:cNvPr>
          <p:cNvSpPr txBox="1"/>
          <p:nvPr/>
        </p:nvSpPr>
        <p:spPr>
          <a:xfrm>
            <a:off x="3830456" y="5704538"/>
            <a:ext cx="2139315" cy="574040"/>
          </a:xfrm>
          <a:prstGeom prst="rect">
            <a:avLst/>
          </a:prstGeom>
        </p:spPr>
        <p:txBody>
          <a:bodyPr vert="horz" wrap="square" lIns="0" tIns="12700" rIns="0" bIns="0" rtlCol="0">
            <a:spAutoFit/>
          </a:bodyPr>
          <a:lstStyle/>
          <a:p>
            <a:pPr marL="12700" marR="5080">
              <a:lnSpc>
                <a:spcPct val="100000"/>
              </a:lnSpc>
              <a:spcBef>
                <a:spcPts val="100"/>
              </a:spcBef>
            </a:pPr>
            <a:r>
              <a:rPr dirty="0"/>
              <a:t>Те, кто работают внутри компании</a:t>
            </a:r>
          </a:p>
        </p:txBody>
      </p:sp>
      <p:sp>
        <p:nvSpPr>
          <p:cNvPr id="19" name="object 17">
            <a:extLst>
              <a:ext uri="{FF2B5EF4-FFF2-40B4-BE49-F238E27FC236}">
                <a16:creationId xmlns:a16="http://schemas.microsoft.com/office/drawing/2014/main" id="{728B5DD8-0734-ED83-5B7C-E8B970490995}"/>
              </a:ext>
            </a:extLst>
          </p:cNvPr>
          <p:cNvSpPr txBox="1"/>
          <p:nvPr/>
        </p:nvSpPr>
        <p:spPr>
          <a:xfrm>
            <a:off x="6857537" y="4484519"/>
            <a:ext cx="1581150" cy="574040"/>
          </a:xfrm>
          <a:prstGeom prst="rect">
            <a:avLst/>
          </a:prstGeom>
        </p:spPr>
        <p:txBody>
          <a:bodyPr vert="horz" wrap="square" lIns="0" tIns="12700" rIns="0" bIns="0" rtlCol="0">
            <a:spAutoFit/>
          </a:bodyPr>
          <a:lstStyle/>
          <a:p>
            <a:pPr marL="12700" marR="5080">
              <a:lnSpc>
                <a:spcPct val="100000"/>
              </a:lnSpc>
              <a:spcBef>
                <a:spcPts val="100"/>
              </a:spcBef>
            </a:pPr>
            <a:r>
              <a:rPr dirty="0"/>
              <a:t>Покинувшие компанию</a:t>
            </a:r>
          </a:p>
        </p:txBody>
      </p:sp>
      <p:sp>
        <p:nvSpPr>
          <p:cNvPr id="20" name="object 18">
            <a:extLst>
              <a:ext uri="{FF2B5EF4-FFF2-40B4-BE49-F238E27FC236}">
                <a16:creationId xmlns:a16="http://schemas.microsoft.com/office/drawing/2014/main" id="{7C42E0F3-6BA7-853A-18E4-F081BC156F69}"/>
              </a:ext>
            </a:extLst>
          </p:cNvPr>
          <p:cNvSpPr txBox="1"/>
          <p:nvPr/>
        </p:nvSpPr>
        <p:spPr>
          <a:xfrm>
            <a:off x="6894205" y="5826943"/>
            <a:ext cx="1734185" cy="574040"/>
          </a:xfrm>
          <a:prstGeom prst="rect">
            <a:avLst/>
          </a:prstGeom>
        </p:spPr>
        <p:txBody>
          <a:bodyPr vert="horz" wrap="square" lIns="0" tIns="12700" rIns="0" bIns="0" rtlCol="0">
            <a:spAutoFit/>
          </a:bodyPr>
          <a:lstStyle/>
          <a:p>
            <a:pPr marL="12700" marR="5080">
              <a:lnSpc>
                <a:spcPct val="100000"/>
              </a:lnSpc>
              <a:spcBef>
                <a:spcPts val="100"/>
              </a:spcBef>
            </a:pPr>
            <a:r>
              <a:rPr dirty="0"/>
              <a:t>Выступающие вовне</a:t>
            </a:r>
          </a:p>
        </p:txBody>
      </p:sp>
      <p:pic>
        <p:nvPicPr>
          <p:cNvPr id="21" name="object 4">
            <a:extLst>
              <a:ext uri="{FF2B5EF4-FFF2-40B4-BE49-F238E27FC236}">
                <a16:creationId xmlns:a16="http://schemas.microsoft.com/office/drawing/2014/main" id="{585401E3-835B-7D41-7118-B10790721FD1}"/>
              </a:ext>
            </a:extLst>
          </p:cNvPr>
          <p:cNvPicPr/>
          <p:nvPr/>
        </p:nvPicPr>
        <p:blipFill>
          <a:blip r:embed="rId4" cstate="print"/>
          <a:stretch>
            <a:fillRect/>
          </a:stretch>
        </p:blipFill>
        <p:spPr>
          <a:xfrm>
            <a:off x="2001224" y="5103179"/>
            <a:ext cx="1027517" cy="332382"/>
          </a:xfrm>
          <a:prstGeom prst="rect">
            <a:avLst/>
          </a:prstGeom>
        </p:spPr>
      </p:pic>
      <p:pic>
        <p:nvPicPr>
          <p:cNvPr id="22" name="object 7">
            <a:extLst>
              <a:ext uri="{FF2B5EF4-FFF2-40B4-BE49-F238E27FC236}">
                <a16:creationId xmlns:a16="http://schemas.microsoft.com/office/drawing/2014/main" id="{3F19CAEE-4DA6-086D-B0E1-0EC3BC29D0D7}"/>
              </a:ext>
            </a:extLst>
          </p:cNvPr>
          <p:cNvPicPr/>
          <p:nvPr/>
        </p:nvPicPr>
        <p:blipFill>
          <a:blip r:embed="rId5" cstate="print"/>
          <a:stretch>
            <a:fillRect/>
          </a:stretch>
        </p:blipFill>
        <p:spPr>
          <a:xfrm>
            <a:off x="6894205" y="5152873"/>
            <a:ext cx="1027517" cy="332382"/>
          </a:xfrm>
          <a:prstGeom prst="rect">
            <a:avLst/>
          </a:prstGeom>
        </p:spPr>
      </p:pic>
    </p:spTree>
    <p:extLst>
      <p:ext uri="{BB962C8B-B14F-4D97-AF65-F5344CB8AC3E}">
        <p14:creationId xmlns:p14="http://schemas.microsoft.com/office/powerpoint/2010/main" val="1295281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199" y="775273"/>
            <a:ext cx="9349409" cy="505267"/>
          </a:xfrm>
          <a:prstGeom prst="rect">
            <a:avLst/>
          </a:prstGeom>
        </p:spPr>
        <p:txBody>
          <a:bodyPr vert="horz" wrap="square" lIns="0" tIns="12700" rIns="0" bIns="0" rtlCol="0">
            <a:spAutoFit/>
          </a:bodyPr>
          <a:lstStyle/>
          <a:p>
            <a:pPr marL="20320">
              <a:lnSpc>
                <a:spcPct val="100000"/>
              </a:lnSpc>
              <a:spcBef>
                <a:spcPts val="100"/>
              </a:spcBef>
            </a:pPr>
            <a:r>
              <a:rPr lang="ru-RU" b="0" dirty="0">
                <a:latin typeface="+mj-lt"/>
              </a:rPr>
              <a:t>Непартнерские переговоры — это плохо</a:t>
            </a:r>
          </a:p>
        </p:txBody>
      </p:sp>
      <p:grpSp>
        <p:nvGrpSpPr>
          <p:cNvPr id="3" name="object 3"/>
          <p:cNvGrpSpPr/>
          <p:nvPr/>
        </p:nvGrpSpPr>
        <p:grpSpPr>
          <a:xfrm>
            <a:off x="5719509" y="2506073"/>
            <a:ext cx="358140" cy="1053465"/>
            <a:chOff x="5719509" y="2506073"/>
            <a:chExt cx="358140" cy="1053465"/>
          </a:xfrm>
        </p:grpSpPr>
        <p:pic>
          <p:nvPicPr>
            <p:cNvPr id="4" name="object 4"/>
            <p:cNvPicPr/>
            <p:nvPr/>
          </p:nvPicPr>
          <p:blipFill>
            <a:blip r:embed="rId2" cstate="print"/>
            <a:stretch>
              <a:fillRect/>
            </a:stretch>
          </p:blipFill>
          <p:spPr>
            <a:xfrm>
              <a:off x="5732209" y="2518773"/>
              <a:ext cx="332383" cy="1027518"/>
            </a:xfrm>
            <a:prstGeom prst="rect">
              <a:avLst/>
            </a:prstGeom>
          </p:spPr>
        </p:pic>
        <p:sp>
          <p:nvSpPr>
            <p:cNvPr id="5" name="object 5"/>
            <p:cNvSpPr/>
            <p:nvPr/>
          </p:nvSpPr>
          <p:spPr>
            <a:xfrm>
              <a:off x="5732209" y="2518773"/>
              <a:ext cx="332740" cy="1028065"/>
            </a:xfrm>
            <a:custGeom>
              <a:avLst/>
              <a:gdLst/>
              <a:ahLst/>
              <a:cxnLst/>
              <a:rect l="l" t="t" r="r" b="b"/>
              <a:pathLst>
                <a:path w="332739" h="1028064">
                  <a:moveTo>
                    <a:pt x="332383" y="166191"/>
                  </a:moveTo>
                  <a:lnTo>
                    <a:pt x="249286" y="166191"/>
                  </a:lnTo>
                  <a:lnTo>
                    <a:pt x="249286" y="1027518"/>
                  </a:lnTo>
                  <a:lnTo>
                    <a:pt x="83095" y="1027518"/>
                  </a:lnTo>
                  <a:lnTo>
                    <a:pt x="83095" y="166191"/>
                  </a:lnTo>
                  <a:lnTo>
                    <a:pt x="0" y="166191"/>
                  </a:lnTo>
                  <a:lnTo>
                    <a:pt x="166191" y="0"/>
                  </a:lnTo>
                  <a:lnTo>
                    <a:pt x="332383" y="166191"/>
                  </a:lnTo>
                  <a:close/>
                </a:path>
              </a:pathLst>
            </a:custGeom>
            <a:ln w="25399">
              <a:solidFill>
                <a:srgbClr val="42719B"/>
              </a:solidFill>
            </a:ln>
          </p:spPr>
          <p:txBody>
            <a:bodyPr wrap="square" lIns="0" tIns="0" rIns="0" bIns="0" rtlCol="0"/>
            <a:lstStyle/>
            <a:p>
              <a:endParaRPr/>
            </a:p>
          </p:txBody>
        </p:sp>
      </p:grpSp>
      <p:grpSp>
        <p:nvGrpSpPr>
          <p:cNvPr id="6" name="object 6"/>
          <p:cNvGrpSpPr/>
          <p:nvPr/>
        </p:nvGrpSpPr>
        <p:grpSpPr>
          <a:xfrm>
            <a:off x="5719509" y="4611498"/>
            <a:ext cx="358140" cy="1053465"/>
            <a:chOff x="5719509" y="4611498"/>
            <a:chExt cx="358140" cy="1053465"/>
          </a:xfrm>
        </p:grpSpPr>
        <p:pic>
          <p:nvPicPr>
            <p:cNvPr id="7" name="object 7"/>
            <p:cNvPicPr/>
            <p:nvPr/>
          </p:nvPicPr>
          <p:blipFill>
            <a:blip r:embed="rId3" cstate="print"/>
            <a:stretch>
              <a:fillRect/>
            </a:stretch>
          </p:blipFill>
          <p:spPr>
            <a:xfrm>
              <a:off x="5732209" y="4624198"/>
              <a:ext cx="332383" cy="1027518"/>
            </a:xfrm>
            <a:prstGeom prst="rect">
              <a:avLst/>
            </a:prstGeom>
          </p:spPr>
        </p:pic>
        <p:sp>
          <p:nvSpPr>
            <p:cNvPr id="8" name="object 8"/>
            <p:cNvSpPr/>
            <p:nvPr/>
          </p:nvSpPr>
          <p:spPr>
            <a:xfrm>
              <a:off x="5732209" y="4624198"/>
              <a:ext cx="332740" cy="1028065"/>
            </a:xfrm>
            <a:custGeom>
              <a:avLst/>
              <a:gdLst/>
              <a:ahLst/>
              <a:cxnLst/>
              <a:rect l="l" t="t" r="r" b="b"/>
              <a:pathLst>
                <a:path w="332739" h="1028064">
                  <a:moveTo>
                    <a:pt x="0" y="861326"/>
                  </a:moveTo>
                  <a:lnTo>
                    <a:pt x="83095" y="861326"/>
                  </a:lnTo>
                  <a:lnTo>
                    <a:pt x="83095" y="0"/>
                  </a:lnTo>
                  <a:lnTo>
                    <a:pt x="249286" y="0"/>
                  </a:lnTo>
                  <a:lnTo>
                    <a:pt x="249286" y="861326"/>
                  </a:lnTo>
                  <a:lnTo>
                    <a:pt x="332383" y="861326"/>
                  </a:lnTo>
                  <a:lnTo>
                    <a:pt x="166191" y="1027518"/>
                  </a:lnTo>
                  <a:lnTo>
                    <a:pt x="0" y="861326"/>
                  </a:lnTo>
                  <a:close/>
                </a:path>
              </a:pathLst>
            </a:custGeom>
            <a:ln w="25399">
              <a:solidFill>
                <a:srgbClr val="42719B"/>
              </a:solidFill>
            </a:ln>
          </p:spPr>
          <p:txBody>
            <a:bodyPr wrap="square" lIns="0" tIns="0" rIns="0" bIns="0" rtlCol="0"/>
            <a:lstStyle/>
            <a:p>
              <a:endParaRPr/>
            </a:p>
          </p:txBody>
        </p:sp>
      </p:grpSp>
      <p:grpSp>
        <p:nvGrpSpPr>
          <p:cNvPr id="9" name="object 9"/>
          <p:cNvGrpSpPr/>
          <p:nvPr/>
        </p:nvGrpSpPr>
        <p:grpSpPr>
          <a:xfrm>
            <a:off x="698568" y="3928645"/>
            <a:ext cx="9958070" cy="441959"/>
            <a:chOff x="698568" y="3928645"/>
            <a:chExt cx="9958070" cy="441959"/>
          </a:xfrm>
        </p:grpSpPr>
        <p:sp>
          <p:nvSpPr>
            <p:cNvPr id="10" name="object 10"/>
            <p:cNvSpPr/>
            <p:nvPr/>
          </p:nvSpPr>
          <p:spPr>
            <a:xfrm>
              <a:off x="698568" y="4149412"/>
              <a:ext cx="9871075" cy="0"/>
            </a:xfrm>
            <a:custGeom>
              <a:avLst/>
              <a:gdLst/>
              <a:ahLst/>
              <a:cxnLst/>
              <a:rect l="l" t="t" r="r" b="b"/>
              <a:pathLst>
                <a:path w="9871075">
                  <a:moveTo>
                    <a:pt x="0" y="0"/>
                  </a:moveTo>
                  <a:lnTo>
                    <a:pt x="9870958" y="0"/>
                  </a:lnTo>
                </a:path>
              </a:pathLst>
            </a:custGeom>
            <a:ln w="25399">
              <a:solidFill>
                <a:srgbClr val="000000"/>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0514394" y="4094280"/>
              <a:ext cx="141980" cy="110263"/>
            </a:xfrm>
            <a:prstGeom prst="rect">
              <a:avLst/>
            </a:prstGeom>
          </p:spPr>
        </p:pic>
        <p:sp>
          <p:nvSpPr>
            <p:cNvPr id="12" name="object 12"/>
            <p:cNvSpPr/>
            <p:nvPr/>
          </p:nvSpPr>
          <p:spPr>
            <a:xfrm>
              <a:off x="5693789" y="3941345"/>
              <a:ext cx="402590" cy="416559"/>
            </a:xfrm>
            <a:custGeom>
              <a:avLst/>
              <a:gdLst/>
              <a:ahLst/>
              <a:cxnLst/>
              <a:rect l="l" t="t" r="r" b="b"/>
              <a:pathLst>
                <a:path w="402589" h="416560">
                  <a:moveTo>
                    <a:pt x="201105" y="416132"/>
                  </a:moveTo>
                  <a:lnTo>
                    <a:pt x="154993" y="410637"/>
                  </a:lnTo>
                  <a:lnTo>
                    <a:pt x="112664" y="394984"/>
                  </a:lnTo>
                  <a:lnTo>
                    <a:pt x="75324" y="370423"/>
                  </a:lnTo>
                  <a:lnTo>
                    <a:pt x="44180" y="338201"/>
                  </a:lnTo>
                  <a:lnTo>
                    <a:pt x="20440" y="299568"/>
                  </a:lnTo>
                  <a:lnTo>
                    <a:pt x="5311" y="255774"/>
                  </a:lnTo>
                  <a:lnTo>
                    <a:pt x="0" y="208066"/>
                  </a:lnTo>
                  <a:lnTo>
                    <a:pt x="5311" y="160358"/>
                  </a:lnTo>
                  <a:lnTo>
                    <a:pt x="20440" y="116564"/>
                  </a:lnTo>
                  <a:lnTo>
                    <a:pt x="44180" y="77931"/>
                  </a:lnTo>
                  <a:lnTo>
                    <a:pt x="75324" y="45709"/>
                  </a:lnTo>
                  <a:lnTo>
                    <a:pt x="112664" y="21148"/>
                  </a:lnTo>
                  <a:lnTo>
                    <a:pt x="154993" y="5495"/>
                  </a:lnTo>
                  <a:lnTo>
                    <a:pt x="201105" y="0"/>
                  </a:lnTo>
                  <a:lnTo>
                    <a:pt x="240522" y="4034"/>
                  </a:lnTo>
                  <a:lnTo>
                    <a:pt x="278065" y="15838"/>
                  </a:lnTo>
                  <a:lnTo>
                    <a:pt x="312678" y="34957"/>
                  </a:lnTo>
                  <a:lnTo>
                    <a:pt x="343308" y="60941"/>
                  </a:lnTo>
                  <a:lnTo>
                    <a:pt x="368422" y="92631"/>
                  </a:lnTo>
                  <a:lnTo>
                    <a:pt x="386902" y="128442"/>
                  </a:lnTo>
                  <a:lnTo>
                    <a:pt x="398311" y="167285"/>
                  </a:lnTo>
                  <a:lnTo>
                    <a:pt x="402210" y="208066"/>
                  </a:lnTo>
                  <a:lnTo>
                    <a:pt x="396899" y="255774"/>
                  </a:lnTo>
                  <a:lnTo>
                    <a:pt x="381770" y="299568"/>
                  </a:lnTo>
                  <a:lnTo>
                    <a:pt x="358030" y="338201"/>
                  </a:lnTo>
                  <a:lnTo>
                    <a:pt x="326886" y="370423"/>
                  </a:lnTo>
                  <a:lnTo>
                    <a:pt x="289546" y="394984"/>
                  </a:lnTo>
                  <a:lnTo>
                    <a:pt x="247217" y="410637"/>
                  </a:lnTo>
                  <a:lnTo>
                    <a:pt x="201105" y="416132"/>
                  </a:lnTo>
                  <a:close/>
                </a:path>
              </a:pathLst>
            </a:custGeom>
            <a:solidFill>
              <a:srgbClr val="FFC000"/>
            </a:solidFill>
          </p:spPr>
          <p:txBody>
            <a:bodyPr wrap="square" lIns="0" tIns="0" rIns="0" bIns="0" rtlCol="0"/>
            <a:lstStyle/>
            <a:p>
              <a:endParaRPr/>
            </a:p>
          </p:txBody>
        </p:sp>
        <p:sp>
          <p:nvSpPr>
            <p:cNvPr id="13" name="object 13"/>
            <p:cNvSpPr/>
            <p:nvPr/>
          </p:nvSpPr>
          <p:spPr>
            <a:xfrm>
              <a:off x="5693789" y="3941345"/>
              <a:ext cx="402590" cy="416559"/>
            </a:xfrm>
            <a:custGeom>
              <a:avLst/>
              <a:gdLst/>
              <a:ahLst/>
              <a:cxnLst/>
              <a:rect l="l" t="t" r="r" b="b"/>
              <a:pathLst>
                <a:path w="402589" h="416560">
                  <a:moveTo>
                    <a:pt x="0" y="208066"/>
                  </a:moveTo>
                  <a:lnTo>
                    <a:pt x="5311" y="160358"/>
                  </a:lnTo>
                  <a:lnTo>
                    <a:pt x="20440" y="116564"/>
                  </a:lnTo>
                  <a:lnTo>
                    <a:pt x="44180" y="77931"/>
                  </a:lnTo>
                  <a:lnTo>
                    <a:pt x="75324" y="45709"/>
                  </a:lnTo>
                  <a:lnTo>
                    <a:pt x="112664" y="21148"/>
                  </a:lnTo>
                  <a:lnTo>
                    <a:pt x="154993" y="5495"/>
                  </a:lnTo>
                  <a:lnTo>
                    <a:pt x="201105" y="0"/>
                  </a:lnTo>
                  <a:lnTo>
                    <a:pt x="240522" y="4034"/>
                  </a:lnTo>
                  <a:lnTo>
                    <a:pt x="278065" y="15838"/>
                  </a:lnTo>
                  <a:lnTo>
                    <a:pt x="312678" y="34957"/>
                  </a:lnTo>
                  <a:lnTo>
                    <a:pt x="343308" y="60941"/>
                  </a:lnTo>
                  <a:lnTo>
                    <a:pt x="368422" y="92631"/>
                  </a:lnTo>
                  <a:lnTo>
                    <a:pt x="386902" y="128442"/>
                  </a:lnTo>
                  <a:lnTo>
                    <a:pt x="398311" y="167285"/>
                  </a:lnTo>
                  <a:lnTo>
                    <a:pt x="402210" y="208066"/>
                  </a:lnTo>
                  <a:lnTo>
                    <a:pt x="396899" y="255774"/>
                  </a:lnTo>
                  <a:lnTo>
                    <a:pt x="381770" y="299568"/>
                  </a:lnTo>
                  <a:lnTo>
                    <a:pt x="358030" y="338201"/>
                  </a:lnTo>
                  <a:lnTo>
                    <a:pt x="326886" y="370423"/>
                  </a:lnTo>
                  <a:lnTo>
                    <a:pt x="289546" y="394984"/>
                  </a:lnTo>
                  <a:lnTo>
                    <a:pt x="247217" y="410637"/>
                  </a:lnTo>
                  <a:lnTo>
                    <a:pt x="201105" y="416132"/>
                  </a:lnTo>
                  <a:lnTo>
                    <a:pt x="154993" y="410637"/>
                  </a:lnTo>
                  <a:lnTo>
                    <a:pt x="112664" y="394984"/>
                  </a:lnTo>
                  <a:lnTo>
                    <a:pt x="75324" y="370423"/>
                  </a:lnTo>
                  <a:lnTo>
                    <a:pt x="44180" y="338201"/>
                  </a:lnTo>
                  <a:lnTo>
                    <a:pt x="20440" y="299568"/>
                  </a:lnTo>
                  <a:lnTo>
                    <a:pt x="5311" y="255774"/>
                  </a:lnTo>
                  <a:lnTo>
                    <a:pt x="0" y="208066"/>
                  </a:lnTo>
                  <a:close/>
                </a:path>
              </a:pathLst>
            </a:custGeom>
            <a:ln w="25399">
              <a:solidFill>
                <a:srgbClr val="000000"/>
              </a:solidFill>
            </a:ln>
          </p:spPr>
          <p:txBody>
            <a:bodyPr wrap="square" lIns="0" tIns="0" rIns="0" bIns="0" rtlCol="0"/>
            <a:lstStyle/>
            <a:p>
              <a:endParaRPr/>
            </a:p>
          </p:txBody>
        </p:sp>
      </p:grpSp>
      <p:sp>
        <p:nvSpPr>
          <p:cNvPr id="14" name="object 14"/>
          <p:cNvSpPr txBox="1"/>
          <p:nvPr/>
        </p:nvSpPr>
        <p:spPr>
          <a:xfrm>
            <a:off x="950100" y="2039068"/>
            <a:ext cx="4062729" cy="3321422"/>
          </a:xfrm>
          <a:prstGeom prst="rect">
            <a:avLst/>
          </a:prstGeom>
        </p:spPr>
        <p:txBody>
          <a:bodyPr vert="horz" wrap="square" lIns="0" tIns="12700" rIns="0" bIns="0" rtlCol="0">
            <a:spAutoFit/>
          </a:bodyPr>
          <a:lstStyle/>
          <a:p>
            <a:pPr marL="12700" algn="just">
              <a:lnSpc>
                <a:spcPct val="100000"/>
              </a:lnSpc>
              <a:spcBef>
                <a:spcPts val="100"/>
              </a:spcBef>
            </a:pPr>
            <a:r>
              <a:rPr sz="2000" b="1" dirty="0"/>
              <a:t>Сжигает «</a:t>
            </a:r>
            <a:r>
              <a:rPr lang="ru-RU" sz="2000" b="1" dirty="0"/>
              <a:t>карму</a:t>
            </a:r>
            <a:r>
              <a:rPr sz="2000" b="1" dirty="0"/>
              <a:t>»</a:t>
            </a:r>
            <a:r>
              <a:rPr lang="ru-RU" sz="2000" b="1" dirty="0"/>
              <a:t>:</a:t>
            </a:r>
            <a:endParaRPr sz="2000" b="1" dirty="0"/>
          </a:p>
          <a:p>
            <a:pPr marL="180000" marR="5080" indent="-180000">
              <a:lnSpc>
                <a:spcPct val="100000"/>
              </a:lnSpc>
              <a:buFont typeface="Arial" panose="020B0604020202020204" pitchFamily="34" charset="0"/>
              <a:buChar char="•"/>
            </a:pPr>
            <a:r>
              <a:rPr lang="ru-RU" sz="2000" dirty="0"/>
              <a:t>Люди </a:t>
            </a:r>
            <a:r>
              <a:rPr lang="ru-RU" sz="2000" b="1" dirty="0"/>
              <a:t>забудут</a:t>
            </a:r>
            <a:r>
              <a:rPr lang="ru-RU" sz="2000" dirty="0"/>
              <a:t> то, </a:t>
            </a:r>
            <a:r>
              <a:rPr lang="ru-RU" sz="2000" b="1" dirty="0"/>
              <a:t>что вы говорили</a:t>
            </a:r>
          </a:p>
          <a:p>
            <a:pPr marL="180000" marR="5080" indent="-180000">
              <a:lnSpc>
                <a:spcPct val="100000"/>
              </a:lnSpc>
              <a:buFont typeface="Arial" panose="020B0604020202020204" pitchFamily="34" charset="0"/>
              <a:buChar char="•"/>
            </a:pPr>
            <a:r>
              <a:rPr lang="ru-RU" sz="2000" dirty="0"/>
              <a:t>Многие </a:t>
            </a:r>
            <a:r>
              <a:rPr lang="ru-RU" sz="2000" b="1" dirty="0"/>
              <a:t>забудут</a:t>
            </a:r>
            <a:r>
              <a:rPr lang="ru-RU" sz="2000" dirty="0"/>
              <a:t> то, </a:t>
            </a:r>
            <a:r>
              <a:rPr lang="ru-RU" sz="2000" b="1" dirty="0"/>
              <a:t>что вы делали</a:t>
            </a:r>
            <a:r>
              <a:rPr lang="ru-RU" sz="2000" dirty="0"/>
              <a:t> или хотели сделать</a:t>
            </a:r>
          </a:p>
          <a:p>
            <a:pPr marL="180000" marR="5080" indent="-180000">
              <a:lnSpc>
                <a:spcPct val="100000"/>
              </a:lnSpc>
              <a:buFont typeface="Arial" panose="020B0604020202020204" pitchFamily="34" charset="0"/>
              <a:buChar char="•"/>
            </a:pPr>
            <a:r>
              <a:rPr lang="ru-RU" sz="2000" dirty="0"/>
              <a:t>Все </a:t>
            </a:r>
            <a:r>
              <a:rPr lang="ru-RU" sz="2000" b="1" dirty="0"/>
              <a:t>запоминают</a:t>
            </a:r>
            <a:r>
              <a:rPr lang="ru-RU" sz="2000" dirty="0"/>
              <a:t> то, что они </a:t>
            </a:r>
            <a:r>
              <a:rPr lang="ru-RU" sz="2000" b="1" dirty="0"/>
              <a:t>чувствовали</a:t>
            </a:r>
            <a:r>
              <a:rPr lang="ru-RU" sz="2000" dirty="0"/>
              <a:t> по отношению к вам</a:t>
            </a:r>
          </a:p>
          <a:p>
            <a:pPr>
              <a:lnSpc>
                <a:spcPct val="100000"/>
              </a:lnSpc>
            </a:pPr>
            <a:endParaRPr sz="2000" dirty="0"/>
          </a:p>
          <a:p>
            <a:pPr marL="12700" marR="408305">
              <a:lnSpc>
                <a:spcPct val="100000"/>
              </a:lnSpc>
              <a:spcBef>
                <a:spcPts val="1789"/>
              </a:spcBef>
            </a:pPr>
            <a:r>
              <a:rPr sz="2000" b="1" dirty="0"/>
              <a:t>Манипуляция</a:t>
            </a:r>
            <a:r>
              <a:rPr sz="2000" dirty="0"/>
              <a:t> часто вызывает </a:t>
            </a:r>
            <a:r>
              <a:rPr sz="2000" b="1" dirty="0"/>
              <a:t>отрицательные эмоции </a:t>
            </a:r>
            <a:r>
              <a:rPr sz="2000" dirty="0"/>
              <a:t>и дает</a:t>
            </a:r>
          </a:p>
          <a:p>
            <a:pPr marL="12700">
              <a:lnSpc>
                <a:spcPct val="100000"/>
              </a:lnSpc>
            </a:pPr>
            <a:r>
              <a:rPr sz="2000" dirty="0"/>
              <a:t>«минус» в карму</a:t>
            </a:r>
          </a:p>
        </p:txBody>
      </p:sp>
      <p:sp>
        <p:nvSpPr>
          <p:cNvPr id="15" name="object 15"/>
          <p:cNvSpPr txBox="1"/>
          <p:nvPr/>
        </p:nvSpPr>
        <p:spPr>
          <a:xfrm>
            <a:off x="6610805" y="2034961"/>
            <a:ext cx="4425950" cy="1859483"/>
          </a:xfrm>
          <a:prstGeom prst="rect">
            <a:avLst/>
          </a:prstGeom>
        </p:spPr>
        <p:txBody>
          <a:bodyPr vert="horz" wrap="square" lIns="0" tIns="12700" rIns="0" bIns="0" rtlCol="0">
            <a:spAutoFit/>
          </a:bodyPr>
          <a:lstStyle/>
          <a:p>
            <a:pPr marL="12700" marR="528955">
              <a:lnSpc>
                <a:spcPct val="100000"/>
              </a:lnSpc>
              <a:spcBef>
                <a:spcPts val="100"/>
              </a:spcBef>
            </a:pPr>
            <a:r>
              <a:rPr lang="ru-RU" sz="2000" b="1" dirty="0"/>
              <a:t>Не работает «в долгую»</a:t>
            </a:r>
            <a:br>
              <a:rPr lang="ru-RU" sz="2000" dirty="0"/>
            </a:br>
            <a:r>
              <a:rPr lang="ru-RU" sz="2000" dirty="0"/>
              <a:t>Эмоция живет в организме 10-12 минут</a:t>
            </a:r>
          </a:p>
          <a:p>
            <a:pPr>
              <a:lnSpc>
                <a:spcPct val="100000"/>
              </a:lnSpc>
              <a:spcBef>
                <a:spcPts val="30"/>
              </a:spcBef>
            </a:pPr>
            <a:endParaRPr lang="ru-RU" sz="2000" dirty="0"/>
          </a:p>
          <a:p>
            <a:pPr marL="12700" marR="5080">
              <a:lnSpc>
                <a:spcPct val="100000"/>
              </a:lnSpc>
            </a:pPr>
            <a:r>
              <a:rPr lang="ru-RU" sz="2000" dirty="0"/>
              <a:t>Договариваться и </a:t>
            </a:r>
            <a:r>
              <a:rPr lang="ru-RU" sz="2000" b="1" dirty="0"/>
              <a:t>решать проблемы будет все сложнее</a:t>
            </a:r>
            <a:r>
              <a:rPr lang="ru-RU" sz="2000" dirty="0"/>
              <a:t> и сложнее</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45577" y="554293"/>
            <a:ext cx="5543188" cy="505267"/>
          </a:xfrm>
          <a:prstGeom prst="rect">
            <a:avLst/>
          </a:prstGeom>
        </p:spPr>
        <p:txBody>
          <a:bodyPr vert="horz" wrap="square" lIns="0" tIns="12700" rIns="0" bIns="0" rtlCol="0">
            <a:spAutoFit/>
          </a:bodyPr>
          <a:lstStyle/>
          <a:p>
            <a:pPr>
              <a:lnSpc>
                <a:spcPct val="100000"/>
              </a:lnSpc>
              <a:spcBef>
                <a:spcPts val="100"/>
              </a:spcBef>
            </a:pPr>
            <a:r>
              <a:rPr lang="ru-RU" dirty="0">
                <a:latin typeface="+mj-lt"/>
              </a:rPr>
              <a:t>В чем заключается проблема:</a:t>
            </a:r>
          </a:p>
        </p:txBody>
      </p:sp>
      <p:sp>
        <p:nvSpPr>
          <p:cNvPr id="3" name="object 3"/>
          <p:cNvSpPr txBox="1"/>
          <p:nvPr/>
        </p:nvSpPr>
        <p:spPr>
          <a:xfrm>
            <a:off x="645577" y="1466068"/>
            <a:ext cx="5934127" cy="1120820"/>
          </a:xfrm>
          <a:prstGeom prst="rect">
            <a:avLst/>
          </a:prstGeom>
        </p:spPr>
        <p:txBody>
          <a:bodyPr vert="horz" wrap="square" lIns="0" tIns="12700" rIns="0" bIns="0" rtlCol="0">
            <a:spAutoFit/>
          </a:bodyPr>
          <a:lstStyle/>
          <a:p>
            <a:pPr marR="5080">
              <a:lnSpc>
                <a:spcPct val="100000"/>
              </a:lnSpc>
              <a:spcBef>
                <a:spcPts val="100"/>
              </a:spcBef>
            </a:pPr>
            <a:r>
              <a:rPr sz="2400" dirty="0"/>
              <a:t>Даже если мы осознанно откажемся от манипуляций, это не означает, что другая сторона тоже сделает это.</a:t>
            </a:r>
          </a:p>
        </p:txBody>
      </p:sp>
      <p:pic>
        <p:nvPicPr>
          <p:cNvPr id="6" name="Рисунок 5">
            <a:extLst>
              <a:ext uri="{FF2B5EF4-FFF2-40B4-BE49-F238E27FC236}">
                <a16:creationId xmlns:a16="http://schemas.microsoft.com/office/drawing/2014/main" id="{82D136A7-5E8E-D620-86D3-8DE8EB1F2BBB}"/>
              </a:ext>
            </a:extLst>
          </p:cNvPr>
          <p:cNvPicPr>
            <a:picLocks noChangeAspect="1"/>
          </p:cNvPicPr>
          <p:nvPr/>
        </p:nvPicPr>
        <p:blipFill>
          <a:blip r:embed="rId2"/>
          <a:stretch>
            <a:fillRect/>
          </a:stretch>
        </p:blipFill>
        <p:spPr>
          <a:xfrm>
            <a:off x="6848060" y="411688"/>
            <a:ext cx="5088836" cy="62224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B2F607-7971-1F38-B6ED-EE819AE38D6D}"/>
              </a:ext>
            </a:extLst>
          </p:cNvPr>
          <p:cNvSpPr>
            <a:spLocks noGrp="1"/>
          </p:cNvSpPr>
          <p:nvPr>
            <p:ph type="title"/>
          </p:nvPr>
        </p:nvSpPr>
        <p:spPr/>
        <p:txBody>
          <a:bodyPr>
            <a:normAutofit/>
          </a:bodyPr>
          <a:lstStyle/>
          <a:p>
            <a:r>
              <a:rPr lang="ru-RU" dirty="0"/>
              <a:t>Фазы манипуляций</a:t>
            </a:r>
            <a:br>
              <a:rPr lang="ru-RU" dirty="0"/>
            </a:br>
            <a:r>
              <a:rPr lang="ru-RU" sz="3200" dirty="0"/>
              <a:t>(Роберт </a:t>
            </a:r>
            <a:r>
              <a:rPr lang="ru-RU" sz="3200" dirty="0" err="1"/>
              <a:t>Хейр</a:t>
            </a:r>
            <a:r>
              <a:rPr lang="ru-RU" sz="3200" dirty="0"/>
              <a:t> и Пол </a:t>
            </a:r>
            <a:r>
              <a:rPr lang="ru-RU" sz="3200" dirty="0" err="1"/>
              <a:t>Бабяк</a:t>
            </a:r>
            <a:r>
              <a:rPr lang="ru-RU" sz="3200" dirty="0"/>
              <a:t>)</a:t>
            </a:r>
            <a:endParaRPr lang="ru-RU" dirty="0"/>
          </a:p>
        </p:txBody>
      </p:sp>
      <p:sp>
        <p:nvSpPr>
          <p:cNvPr id="3" name="Объект 2">
            <a:extLst>
              <a:ext uri="{FF2B5EF4-FFF2-40B4-BE49-F238E27FC236}">
                <a16:creationId xmlns:a16="http://schemas.microsoft.com/office/drawing/2014/main" id="{1DDA0CEE-1DA2-7A3C-202C-ABBFEC46851F}"/>
              </a:ext>
            </a:extLst>
          </p:cNvPr>
          <p:cNvSpPr>
            <a:spLocks noGrp="1"/>
          </p:cNvSpPr>
          <p:nvPr>
            <p:ph idx="1"/>
          </p:nvPr>
        </p:nvSpPr>
        <p:spPr/>
        <p:txBody>
          <a:bodyPr/>
          <a:lstStyle/>
          <a:p>
            <a:pPr marL="514350" indent="-514350">
              <a:buFont typeface="+mj-lt"/>
              <a:buAutoNum type="arabicPeriod"/>
            </a:pPr>
            <a:r>
              <a:rPr lang="ru-RU" dirty="0"/>
              <a:t>Фаза оценки. Манипулятор принимает решение применять или не применять манипуляция.</a:t>
            </a:r>
          </a:p>
          <a:p>
            <a:pPr lvl="1"/>
            <a:r>
              <a:rPr lang="ru-RU" dirty="0"/>
              <a:t>Хотя, многие применяют «на автомате», потому, что так привыкли с детства.</a:t>
            </a:r>
          </a:p>
          <a:p>
            <a:pPr marL="514350" indent="-514350">
              <a:buFont typeface="+mj-lt"/>
              <a:buAutoNum type="arabicPeriod"/>
            </a:pPr>
            <a:r>
              <a:rPr lang="ru-RU" dirty="0"/>
              <a:t>Фаза манипуляции. Слова или действия, направленные на жертву.</a:t>
            </a:r>
          </a:p>
          <a:p>
            <a:pPr marL="514350" indent="-514350">
              <a:buFont typeface="+mj-lt"/>
              <a:buAutoNum type="arabicPeriod"/>
            </a:pPr>
            <a:r>
              <a:rPr lang="ru-RU" b="1" dirty="0"/>
              <a:t>Фаза расставания</a:t>
            </a:r>
            <a:r>
              <a:rPr lang="ru-RU" dirty="0"/>
              <a:t>. В какой-то момент манипулятор понимает, что жертва не интересна. Тогда он ищет другую.</a:t>
            </a:r>
          </a:p>
        </p:txBody>
      </p:sp>
    </p:spTree>
    <p:extLst>
      <p:ext uri="{BB962C8B-B14F-4D97-AF65-F5344CB8AC3E}">
        <p14:creationId xmlns:p14="http://schemas.microsoft.com/office/powerpoint/2010/main" val="220623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13718"/>
            <a:ext cx="4737652" cy="628377"/>
          </a:xfrm>
          <a:prstGeom prst="rect">
            <a:avLst/>
          </a:prstGeom>
        </p:spPr>
        <p:txBody>
          <a:bodyPr vert="horz" wrap="square" lIns="0" tIns="12700" rIns="0" bIns="0" rtlCol="0">
            <a:spAutoFit/>
          </a:bodyPr>
          <a:lstStyle/>
          <a:p>
            <a:pPr>
              <a:lnSpc>
                <a:spcPct val="100000"/>
              </a:lnSpc>
              <a:spcBef>
                <a:spcPts val="0"/>
              </a:spcBef>
            </a:pPr>
            <a:r>
              <a:rPr sz="4000" spc="270" dirty="0"/>
              <a:t>Манипуляции</a:t>
            </a:r>
            <a:endParaRPr sz="4000" dirty="0"/>
          </a:p>
        </p:txBody>
      </p:sp>
      <p:sp>
        <p:nvSpPr>
          <p:cNvPr id="3" name="object 3"/>
          <p:cNvSpPr txBox="1"/>
          <p:nvPr/>
        </p:nvSpPr>
        <p:spPr>
          <a:xfrm>
            <a:off x="645697" y="2810143"/>
            <a:ext cx="1824355" cy="1353820"/>
          </a:xfrm>
          <a:prstGeom prst="rect">
            <a:avLst/>
          </a:prstGeom>
          <a:solidFill>
            <a:srgbClr val="FFC000"/>
          </a:solidFill>
        </p:spPr>
        <p:txBody>
          <a:bodyPr vert="horz" wrap="square" lIns="0" tIns="6350" rIns="0" bIns="0" rtlCol="0">
            <a:spAutoFit/>
          </a:bodyPr>
          <a:lstStyle/>
          <a:p>
            <a:pPr marL="85725" marR="192405">
              <a:lnSpc>
                <a:spcPts val="3360"/>
              </a:lnSpc>
              <a:spcBef>
                <a:spcPts val="50"/>
              </a:spcBef>
            </a:pPr>
            <a:r>
              <a:rPr sz="2800" b="1" spc="185" dirty="0">
                <a:latin typeface="Arial"/>
                <a:cs typeface="Arial"/>
              </a:rPr>
              <a:t>Данные </a:t>
            </a:r>
            <a:r>
              <a:rPr sz="2800" b="1" spc="155" dirty="0">
                <a:latin typeface="Arial"/>
                <a:cs typeface="Arial"/>
              </a:rPr>
              <a:t>Факты </a:t>
            </a:r>
            <a:r>
              <a:rPr sz="2800" b="1" spc="215" dirty="0">
                <a:latin typeface="Arial"/>
                <a:cs typeface="Arial"/>
              </a:rPr>
              <a:t>Логика</a:t>
            </a:r>
            <a:endParaRPr sz="2800">
              <a:latin typeface="Arial"/>
              <a:cs typeface="Arial"/>
            </a:endParaRPr>
          </a:p>
        </p:txBody>
      </p:sp>
      <p:sp>
        <p:nvSpPr>
          <p:cNvPr id="4" name="object 4"/>
          <p:cNvSpPr txBox="1"/>
          <p:nvPr/>
        </p:nvSpPr>
        <p:spPr>
          <a:xfrm>
            <a:off x="718723" y="4070120"/>
            <a:ext cx="1459230" cy="452120"/>
          </a:xfrm>
          <a:prstGeom prst="rect">
            <a:avLst/>
          </a:prstGeom>
        </p:spPr>
        <p:txBody>
          <a:bodyPr vert="horz" wrap="square" lIns="0" tIns="12700" rIns="0" bIns="0" rtlCol="0">
            <a:spAutoFit/>
          </a:bodyPr>
          <a:lstStyle/>
          <a:p>
            <a:pPr marL="12700">
              <a:lnSpc>
                <a:spcPct val="100000"/>
              </a:lnSpc>
              <a:spcBef>
                <a:spcPts val="100"/>
              </a:spcBef>
            </a:pPr>
            <a:r>
              <a:rPr sz="2800" b="1" spc="160" dirty="0">
                <a:latin typeface="Arial"/>
                <a:cs typeface="Arial"/>
              </a:rPr>
              <a:t>Анализ</a:t>
            </a:r>
            <a:endParaRPr sz="2800">
              <a:latin typeface="Arial"/>
              <a:cs typeface="Arial"/>
            </a:endParaRPr>
          </a:p>
        </p:txBody>
      </p:sp>
      <p:sp>
        <p:nvSpPr>
          <p:cNvPr id="5" name="object 5"/>
          <p:cNvSpPr txBox="1"/>
          <p:nvPr/>
        </p:nvSpPr>
        <p:spPr>
          <a:xfrm>
            <a:off x="9169052" y="2804122"/>
            <a:ext cx="1824355" cy="490855"/>
          </a:xfrm>
          <a:prstGeom prst="rect">
            <a:avLst/>
          </a:prstGeom>
          <a:solidFill>
            <a:srgbClr val="FFC000"/>
          </a:solidFill>
        </p:spPr>
        <p:txBody>
          <a:bodyPr vert="horz" wrap="square" lIns="0" tIns="23495" rIns="0" bIns="0" rtlCol="0">
            <a:spAutoFit/>
          </a:bodyPr>
          <a:lstStyle/>
          <a:p>
            <a:pPr marL="85090">
              <a:lnSpc>
                <a:spcPct val="100000"/>
              </a:lnSpc>
              <a:spcBef>
                <a:spcPts val="185"/>
              </a:spcBef>
            </a:pPr>
            <a:r>
              <a:rPr sz="2800" b="1" spc="170" dirty="0">
                <a:latin typeface="Arial"/>
                <a:cs typeface="Arial"/>
              </a:rPr>
              <a:t>Эмоции</a:t>
            </a:r>
            <a:endParaRPr sz="2800">
              <a:latin typeface="Arial"/>
              <a:cs typeface="Arial"/>
            </a:endParaRPr>
          </a:p>
        </p:txBody>
      </p:sp>
      <p:grpSp>
        <p:nvGrpSpPr>
          <p:cNvPr id="6" name="object 6"/>
          <p:cNvGrpSpPr/>
          <p:nvPr/>
        </p:nvGrpSpPr>
        <p:grpSpPr>
          <a:xfrm>
            <a:off x="2736769" y="1485141"/>
            <a:ext cx="6388735" cy="4234815"/>
            <a:chOff x="2736769" y="1485141"/>
            <a:chExt cx="6388735" cy="4234815"/>
          </a:xfrm>
        </p:grpSpPr>
        <p:pic>
          <p:nvPicPr>
            <p:cNvPr id="7" name="object 7"/>
            <p:cNvPicPr/>
            <p:nvPr/>
          </p:nvPicPr>
          <p:blipFill>
            <a:blip r:embed="rId2" cstate="print"/>
            <a:stretch>
              <a:fillRect/>
            </a:stretch>
          </p:blipFill>
          <p:spPr>
            <a:xfrm>
              <a:off x="3753698" y="1485141"/>
              <a:ext cx="4235150" cy="4234695"/>
            </a:xfrm>
            <a:prstGeom prst="rect">
              <a:avLst/>
            </a:prstGeom>
          </p:spPr>
        </p:pic>
        <p:pic>
          <p:nvPicPr>
            <p:cNvPr id="8" name="object 8"/>
            <p:cNvPicPr/>
            <p:nvPr/>
          </p:nvPicPr>
          <p:blipFill>
            <a:blip r:embed="rId3" cstate="print"/>
            <a:stretch>
              <a:fillRect/>
            </a:stretch>
          </p:blipFill>
          <p:spPr>
            <a:xfrm>
              <a:off x="2749469" y="3055566"/>
              <a:ext cx="6363011" cy="1262318"/>
            </a:xfrm>
            <a:prstGeom prst="rect">
              <a:avLst/>
            </a:prstGeom>
          </p:spPr>
        </p:pic>
        <p:sp>
          <p:nvSpPr>
            <p:cNvPr id="9" name="object 9"/>
            <p:cNvSpPr/>
            <p:nvPr/>
          </p:nvSpPr>
          <p:spPr>
            <a:xfrm>
              <a:off x="2749469" y="3055566"/>
              <a:ext cx="6363335" cy="1262380"/>
            </a:xfrm>
            <a:custGeom>
              <a:avLst/>
              <a:gdLst/>
              <a:ahLst/>
              <a:cxnLst/>
              <a:rect l="l" t="t" r="r" b="b"/>
              <a:pathLst>
                <a:path w="6363334" h="1262379">
                  <a:moveTo>
                    <a:pt x="5731851" y="1262318"/>
                  </a:moveTo>
                  <a:lnTo>
                    <a:pt x="5731851" y="946738"/>
                  </a:lnTo>
                  <a:lnTo>
                    <a:pt x="0" y="946738"/>
                  </a:lnTo>
                  <a:lnTo>
                    <a:pt x="0" y="315579"/>
                  </a:lnTo>
                  <a:lnTo>
                    <a:pt x="5731851" y="315579"/>
                  </a:lnTo>
                  <a:lnTo>
                    <a:pt x="5731851" y="0"/>
                  </a:lnTo>
                  <a:lnTo>
                    <a:pt x="6363011" y="631159"/>
                  </a:lnTo>
                  <a:lnTo>
                    <a:pt x="5731851" y="1262318"/>
                  </a:lnTo>
                  <a:close/>
                </a:path>
              </a:pathLst>
            </a:custGeom>
            <a:ln w="25399">
              <a:solidFill>
                <a:srgbClr val="42719B"/>
              </a:solidFill>
            </a:ln>
          </p:spPr>
          <p:txBody>
            <a:bodyPr wrap="square" lIns="0" tIns="0" rIns="0" bIns="0" rtlCol="0"/>
            <a:lstStyle/>
            <a:p>
              <a:endParaRPr/>
            </a:p>
          </p:txBody>
        </p:sp>
      </p:grpSp>
      <p:sp>
        <p:nvSpPr>
          <p:cNvPr id="10" name="object 10"/>
          <p:cNvSpPr txBox="1"/>
          <p:nvPr/>
        </p:nvSpPr>
        <p:spPr>
          <a:xfrm>
            <a:off x="9242000" y="3242018"/>
            <a:ext cx="2256790" cy="878840"/>
          </a:xfrm>
          <a:prstGeom prst="rect">
            <a:avLst/>
          </a:prstGeom>
        </p:spPr>
        <p:txBody>
          <a:bodyPr vert="horz" wrap="square" lIns="0" tIns="12700" rIns="0" bIns="0" rtlCol="0">
            <a:spAutoFit/>
          </a:bodyPr>
          <a:lstStyle/>
          <a:p>
            <a:pPr marL="12700" marR="5080">
              <a:lnSpc>
                <a:spcPct val="100000"/>
              </a:lnSpc>
              <a:spcBef>
                <a:spcPts val="100"/>
              </a:spcBef>
            </a:pPr>
            <a:r>
              <a:rPr sz="2800" b="1" spc="95" dirty="0">
                <a:latin typeface="Arial"/>
                <a:cs typeface="Arial"/>
              </a:rPr>
              <a:t>Творчество </a:t>
            </a:r>
            <a:r>
              <a:rPr sz="2800" b="1" spc="145" dirty="0">
                <a:latin typeface="Arial"/>
                <a:cs typeface="Arial"/>
              </a:rPr>
              <a:t>Синтез</a:t>
            </a:r>
            <a:endParaRPr sz="2800">
              <a:latin typeface="Arial"/>
              <a:cs typeface="Arial"/>
            </a:endParaRPr>
          </a:p>
        </p:txBody>
      </p:sp>
      <p:sp>
        <p:nvSpPr>
          <p:cNvPr id="11" name="object 11"/>
          <p:cNvSpPr txBox="1"/>
          <p:nvPr/>
        </p:nvSpPr>
        <p:spPr>
          <a:xfrm>
            <a:off x="5028866" y="3490143"/>
            <a:ext cx="1714500" cy="299720"/>
          </a:xfrm>
          <a:prstGeom prst="rect">
            <a:avLst/>
          </a:prstGeom>
        </p:spPr>
        <p:txBody>
          <a:bodyPr vert="horz" wrap="square" lIns="0" tIns="12700" rIns="0" bIns="0" rtlCol="0">
            <a:spAutoFit/>
          </a:bodyPr>
          <a:lstStyle/>
          <a:p>
            <a:pPr marL="12700">
              <a:lnSpc>
                <a:spcPct val="100000"/>
              </a:lnSpc>
              <a:spcBef>
                <a:spcPts val="100"/>
              </a:spcBef>
            </a:pPr>
            <a:r>
              <a:rPr sz="1800" b="1" spc="95" dirty="0">
                <a:solidFill>
                  <a:srgbClr val="FFFFFF"/>
                </a:solidFill>
                <a:latin typeface="Arial"/>
                <a:cs typeface="Arial"/>
              </a:rPr>
              <a:t>Манипулятор</a:t>
            </a:r>
            <a:endParaRPr sz="18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696265-724A-78AE-D8FD-D7C1553CBC2A}"/>
              </a:ext>
            </a:extLst>
          </p:cNvPr>
          <p:cNvSpPr txBox="1"/>
          <p:nvPr/>
        </p:nvSpPr>
        <p:spPr>
          <a:xfrm>
            <a:off x="626165" y="1272208"/>
            <a:ext cx="6917635" cy="5170646"/>
          </a:xfrm>
          <a:prstGeom prst="rect">
            <a:avLst/>
          </a:prstGeom>
          <a:noFill/>
        </p:spPr>
        <p:txBody>
          <a:bodyPr wrap="square" rtlCol="0">
            <a:spAutoFit/>
          </a:bodyPr>
          <a:lstStyle/>
          <a:p>
            <a:r>
              <a:rPr lang="ru-RU" sz="2400" dirty="0"/>
              <a:t>Низменные эмоции:</a:t>
            </a:r>
          </a:p>
          <a:p>
            <a:pPr marL="285750" indent="-285750">
              <a:buFont typeface="Arial" panose="020B0604020202020204" pitchFamily="34" charset="0"/>
              <a:buChar char="•"/>
            </a:pPr>
            <a:r>
              <a:rPr lang="ru-RU" sz="2400" b="1" dirty="0"/>
              <a:t>Страх</a:t>
            </a:r>
          </a:p>
          <a:p>
            <a:pPr marL="742950" lvl="1" indent="-285750">
              <a:buFont typeface="Arial" panose="020B0604020202020204" pitchFamily="34" charset="0"/>
              <a:buChar char="•"/>
            </a:pPr>
            <a:r>
              <a:rPr lang="ru-RU" sz="2000" i="1" dirty="0"/>
              <a:t>«Сделай эту задачу срочно, иначе мы все серьезно пострадаем»</a:t>
            </a:r>
          </a:p>
          <a:p>
            <a:pPr marL="285750" indent="-285750">
              <a:buFont typeface="Arial" panose="020B0604020202020204" pitchFamily="34" charset="0"/>
              <a:buChar char="•"/>
            </a:pPr>
            <a:r>
              <a:rPr lang="ru-RU" sz="2400" b="1" dirty="0"/>
              <a:t>Чувство вины</a:t>
            </a:r>
            <a:r>
              <a:rPr lang="en-US" sz="2400" b="1" dirty="0"/>
              <a:t> / </a:t>
            </a:r>
            <a:r>
              <a:rPr lang="ru-RU" sz="2400" b="1" dirty="0"/>
              <a:t>Стыда</a:t>
            </a:r>
          </a:p>
          <a:p>
            <a:pPr marL="742950" lvl="1" indent="-285750">
              <a:buFont typeface="Arial" panose="020B0604020202020204" pitchFamily="34" charset="0"/>
              <a:buChar char="•"/>
            </a:pPr>
            <a:r>
              <a:rPr lang="ru-RU" sz="2000" i="1" dirty="0"/>
              <a:t>«Да, ты можешь уйти вовремя с работы, но у нас в команде,	конечно, такое не очень понимают»</a:t>
            </a:r>
          </a:p>
          <a:p>
            <a:pPr marL="285750" indent="-285750">
              <a:buFont typeface="Arial" panose="020B0604020202020204" pitchFamily="34" charset="0"/>
              <a:buChar char="•"/>
            </a:pPr>
            <a:r>
              <a:rPr lang="ru-RU" sz="2400" b="1" dirty="0"/>
              <a:t>Удовольствие</a:t>
            </a:r>
          </a:p>
          <a:p>
            <a:pPr marL="742950" lvl="1" indent="-285750">
              <a:buFont typeface="Arial" panose="020B0604020202020204" pitchFamily="34" charset="0"/>
              <a:buChar char="•"/>
            </a:pPr>
            <a:r>
              <a:rPr lang="ru-RU" sz="2000" i="1" dirty="0"/>
              <a:t>«Так ты хочешь в отпуск или нет? Если хочешь, сделай еще вот эту работу и я тебя отпущу»</a:t>
            </a:r>
          </a:p>
          <a:p>
            <a:pPr marL="285750" indent="-285750">
              <a:buFont typeface="Arial" panose="020B0604020202020204" pitchFamily="34" charset="0"/>
              <a:buChar char="•"/>
            </a:pPr>
            <a:r>
              <a:rPr lang="ru-RU" sz="2400" b="1" dirty="0"/>
              <a:t>Жалость</a:t>
            </a:r>
          </a:p>
          <a:p>
            <a:endParaRPr lang="ru-RU" dirty="0"/>
          </a:p>
          <a:p>
            <a:r>
              <a:rPr lang="en-US" dirty="0"/>
              <a:t>PS: </a:t>
            </a:r>
            <a:r>
              <a:rPr lang="ru-RU" dirty="0"/>
              <a:t>Когда «разводят на деньги» в том или ином виде</a:t>
            </a:r>
            <a:r>
              <a:rPr lang="en-US" dirty="0"/>
              <a:t> (</a:t>
            </a:r>
            <a:r>
              <a:rPr lang="ru-RU" dirty="0"/>
              <a:t>финансовые пирамиды и т.п.</a:t>
            </a:r>
            <a:r>
              <a:rPr lang="en-US" dirty="0"/>
              <a:t>)</a:t>
            </a:r>
            <a:r>
              <a:rPr lang="ru-RU" dirty="0"/>
              <a:t>, также играют на низменных эмоциях: </a:t>
            </a:r>
            <a:r>
              <a:rPr lang="ru-RU" b="1" dirty="0"/>
              <a:t>жажда быстрой наживы, жадность, страх упустить возможность, зависть </a:t>
            </a:r>
            <a:r>
              <a:rPr lang="ru-RU" dirty="0"/>
              <a:t>и т.п.</a:t>
            </a:r>
            <a:endParaRPr lang="ru-RU" b="1" dirty="0"/>
          </a:p>
        </p:txBody>
      </p:sp>
      <p:pic>
        <p:nvPicPr>
          <p:cNvPr id="11" name="object 6">
            <a:extLst>
              <a:ext uri="{FF2B5EF4-FFF2-40B4-BE49-F238E27FC236}">
                <a16:creationId xmlns:a16="http://schemas.microsoft.com/office/drawing/2014/main" id="{C4AAFF4E-6388-A2F2-2D61-688EDBEB93E6}"/>
              </a:ext>
            </a:extLst>
          </p:cNvPr>
          <p:cNvPicPr/>
          <p:nvPr/>
        </p:nvPicPr>
        <p:blipFill>
          <a:blip r:embed="rId2" cstate="print"/>
          <a:stretch>
            <a:fillRect/>
          </a:stretch>
        </p:blipFill>
        <p:spPr>
          <a:xfrm>
            <a:off x="7707826" y="1461049"/>
            <a:ext cx="4320354" cy="3715030"/>
          </a:xfrm>
          <a:prstGeom prst="rect">
            <a:avLst/>
          </a:prstGeom>
        </p:spPr>
      </p:pic>
      <p:sp>
        <p:nvSpPr>
          <p:cNvPr id="12" name="object 2">
            <a:extLst>
              <a:ext uri="{FF2B5EF4-FFF2-40B4-BE49-F238E27FC236}">
                <a16:creationId xmlns:a16="http://schemas.microsoft.com/office/drawing/2014/main" id="{6BE6255B-2340-3F2B-209D-1A98C79D95B0}"/>
              </a:ext>
            </a:extLst>
          </p:cNvPr>
          <p:cNvSpPr txBox="1"/>
          <p:nvPr/>
        </p:nvSpPr>
        <p:spPr>
          <a:xfrm>
            <a:off x="626165" y="369968"/>
            <a:ext cx="8987790" cy="566822"/>
          </a:xfrm>
          <a:prstGeom prst="rect">
            <a:avLst/>
          </a:prstGeom>
        </p:spPr>
        <p:txBody>
          <a:bodyPr vert="horz" wrap="square" lIns="0" tIns="12700" rIns="0" bIns="0" rtlCol="0">
            <a:spAutoFit/>
          </a:bodyPr>
          <a:lstStyle/>
          <a:p>
            <a:pPr marL="12700">
              <a:lnSpc>
                <a:spcPct val="100000"/>
              </a:lnSpc>
              <a:spcBef>
                <a:spcPts val="100"/>
              </a:spcBef>
            </a:pPr>
            <a:r>
              <a:rPr sz="3600" dirty="0">
                <a:latin typeface="+mj-lt"/>
              </a:rPr>
              <a:t>К каким чувствам обращаются манипуляторы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A4A20CA-313F-613B-F2A6-D56F9EB7D84A}"/>
              </a:ext>
            </a:extLst>
          </p:cNvPr>
          <p:cNvSpPr>
            <a:spLocks noGrp="1"/>
          </p:cNvSpPr>
          <p:nvPr>
            <p:ph type="title"/>
          </p:nvPr>
        </p:nvSpPr>
        <p:spPr>
          <a:xfrm>
            <a:off x="838200" y="365126"/>
            <a:ext cx="10515600" cy="996536"/>
          </a:xfrm>
        </p:spPr>
        <p:txBody>
          <a:bodyPr/>
          <a:lstStyle/>
          <a:p>
            <a:r>
              <a:rPr lang="ru-RU" dirty="0"/>
              <a:t>Виды манипуляций</a:t>
            </a:r>
          </a:p>
        </p:txBody>
      </p:sp>
      <p:sp>
        <p:nvSpPr>
          <p:cNvPr id="5" name="Объект 4">
            <a:extLst>
              <a:ext uri="{FF2B5EF4-FFF2-40B4-BE49-F238E27FC236}">
                <a16:creationId xmlns:a16="http://schemas.microsoft.com/office/drawing/2014/main" id="{62A44D3A-56BC-AAA8-ADB9-714C679C403E}"/>
              </a:ext>
            </a:extLst>
          </p:cNvPr>
          <p:cNvSpPr>
            <a:spLocks noGrp="1"/>
          </p:cNvSpPr>
          <p:nvPr>
            <p:ph idx="1"/>
          </p:nvPr>
        </p:nvSpPr>
        <p:spPr>
          <a:xfrm>
            <a:off x="838200" y="1580322"/>
            <a:ext cx="10515600" cy="5068956"/>
          </a:xfrm>
        </p:spPr>
        <p:txBody>
          <a:bodyPr>
            <a:normAutofit fontScale="92500" lnSpcReduction="20000"/>
          </a:bodyPr>
          <a:lstStyle/>
          <a:p>
            <a:r>
              <a:rPr lang="ru-RU" dirty="0"/>
              <a:t>Давление</a:t>
            </a:r>
            <a:endParaRPr lang="ru-RU" dirty="0">
              <a:solidFill>
                <a:schemeClr val="tx1">
                  <a:lumMod val="50000"/>
                  <a:lumOff val="50000"/>
                </a:schemeClr>
              </a:solidFill>
            </a:endParaRPr>
          </a:p>
          <a:p>
            <a:pPr lvl="1"/>
            <a:r>
              <a:rPr lang="ru-RU" i="1" dirty="0"/>
              <a:t>«У вас есть два часа, чтобы предоставить ваше коммерческое предложение»</a:t>
            </a:r>
          </a:p>
          <a:p>
            <a:pPr lvl="1"/>
            <a:r>
              <a:rPr lang="ru-RU" dirty="0">
                <a:solidFill>
                  <a:schemeClr val="tx1">
                    <a:lumMod val="50000"/>
                    <a:lumOff val="50000"/>
                  </a:schemeClr>
                </a:solidFill>
              </a:rPr>
              <a:t>испытываем тревогу, толкает к уступкам</a:t>
            </a:r>
            <a:endParaRPr lang="ru-RU" i="1" dirty="0"/>
          </a:p>
          <a:p>
            <a:r>
              <a:rPr lang="ru-RU" dirty="0"/>
              <a:t>Затягивание времени</a:t>
            </a:r>
          </a:p>
          <a:p>
            <a:pPr lvl="1"/>
            <a:r>
              <a:rPr lang="ru-RU" i="1" dirty="0"/>
              <a:t>«Мы оплатим через…»</a:t>
            </a:r>
            <a:r>
              <a:rPr lang="ru-RU" dirty="0"/>
              <a:t> / </a:t>
            </a:r>
            <a:r>
              <a:rPr lang="ru-RU" i="1" dirty="0"/>
              <a:t>«Нам нужно подумать»</a:t>
            </a:r>
          </a:p>
          <a:p>
            <a:pPr lvl="1"/>
            <a:r>
              <a:rPr lang="ru-RU" dirty="0">
                <a:solidFill>
                  <a:schemeClr val="tx1">
                    <a:lumMod val="50000"/>
                    <a:lumOff val="50000"/>
                  </a:schemeClr>
                </a:solidFill>
              </a:rPr>
              <a:t>испытываем тревогу, толкает к уступкам</a:t>
            </a:r>
            <a:endParaRPr lang="ru-RU" i="1" dirty="0"/>
          </a:p>
          <a:p>
            <a:r>
              <a:rPr lang="ru-RU" dirty="0"/>
              <a:t>Манипуляции с привлечением третьей стороны</a:t>
            </a:r>
          </a:p>
          <a:p>
            <a:pPr lvl="1"/>
            <a:r>
              <a:rPr lang="ru-RU" i="1" dirty="0"/>
              <a:t>«Нужно обсудить этот вопрос с бизнес-партнером / женой / мужем»</a:t>
            </a:r>
          </a:p>
          <a:p>
            <a:pPr lvl="1"/>
            <a:r>
              <a:rPr lang="ru-RU" dirty="0">
                <a:solidFill>
                  <a:schemeClr val="tx1">
                    <a:lumMod val="50000"/>
                    <a:lumOff val="50000"/>
                  </a:schemeClr>
                </a:solidFill>
              </a:rPr>
              <a:t>испытываем тревогу, толкает к уступкам</a:t>
            </a:r>
            <a:endParaRPr lang="ru-RU" i="1" dirty="0"/>
          </a:p>
          <a:p>
            <a:r>
              <a:rPr lang="ru-RU" dirty="0"/>
              <a:t>Манипуляции в отношении социальной роли</a:t>
            </a:r>
          </a:p>
          <a:p>
            <a:pPr lvl="1"/>
            <a:r>
              <a:rPr lang="ru-RU" i="1" dirty="0"/>
              <a:t>«Мать так не поступает!»</a:t>
            </a:r>
            <a:r>
              <a:rPr lang="ru-RU" dirty="0"/>
              <a:t>, </a:t>
            </a:r>
            <a:r>
              <a:rPr lang="ru-RU" i="1" dirty="0"/>
              <a:t>«Ты же менеджер!»</a:t>
            </a:r>
            <a:r>
              <a:rPr lang="ru-RU" dirty="0"/>
              <a:t>, …</a:t>
            </a:r>
          </a:p>
          <a:p>
            <a:pPr lvl="1"/>
            <a:r>
              <a:rPr lang="ru-RU" dirty="0">
                <a:solidFill>
                  <a:schemeClr val="tx1">
                    <a:lumMod val="50000"/>
                    <a:lumOff val="50000"/>
                  </a:schemeClr>
                </a:solidFill>
              </a:rPr>
              <a:t>испытываем стыд / чувство вины</a:t>
            </a:r>
          </a:p>
          <a:p>
            <a:r>
              <a:rPr lang="ru-RU" dirty="0"/>
              <a:t>Эмоциональные выплески</a:t>
            </a:r>
          </a:p>
          <a:p>
            <a:pPr lvl="1"/>
            <a:r>
              <a:rPr lang="ru-RU" dirty="0"/>
              <a:t>Крики, слезы, мимика</a:t>
            </a:r>
          </a:p>
          <a:p>
            <a:endParaRPr lang="ru-RU" dirty="0"/>
          </a:p>
        </p:txBody>
      </p:sp>
    </p:spTree>
    <p:extLst>
      <p:ext uri="{BB962C8B-B14F-4D97-AF65-F5344CB8AC3E}">
        <p14:creationId xmlns:p14="http://schemas.microsoft.com/office/powerpoint/2010/main" val="150839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BC21C4-DBF1-A064-CE67-62FA362C01E9}"/>
              </a:ext>
            </a:extLst>
          </p:cNvPr>
          <p:cNvSpPr>
            <a:spLocks noGrp="1"/>
          </p:cNvSpPr>
          <p:nvPr>
            <p:ph type="title"/>
          </p:nvPr>
        </p:nvSpPr>
        <p:spPr>
          <a:xfrm>
            <a:off x="838200" y="365125"/>
            <a:ext cx="10515600" cy="1076049"/>
          </a:xfrm>
        </p:spPr>
        <p:txBody>
          <a:bodyPr/>
          <a:lstStyle/>
          <a:p>
            <a:r>
              <a:rPr lang="ru-RU" dirty="0"/>
              <a:t>Алгоритм противодействия манипуляциям</a:t>
            </a:r>
          </a:p>
        </p:txBody>
      </p:sp>
      <p:sp>
        <p:nvSpPr>
          <p:cNvPr id="3" name="Объект 2">
            <a:extLst>
              <a:ext uri="{FF2B5EF4-FFF2-40B4-BE49-F238E27FC236}">
                <a16:creationId xmlns:a16="http://schemas.microsoft.com/office/drawing/2014/main" id="{8618F4AC-F1F0-254F-D0E5-85547182366C}"/>
              </a:ext>
            </a:extLst>
          </p:cNvPr>
          <p:cNvSpPr>
            <a:spLocks noGrp="1"/>
          </p:cNvSpPr>
          <p:nvPr>
            <p:ph idx="1"/>
          </p:nvPr>
        </p:nvSpPr>
        <p:spPr>
          <a:xfrm>
            <a:off x="838200" y="1639957"/>
            <a:ext cx="10621618" cy="4537006"/>
          </a:xfrm>
        </p:spPr>
        <p:txBody>
          <a:bodyPr>
            <a:normAutofit/>
          </a:bodyPr>
          <a:lstStyle/>
          <a:p>
            <a:pPr marL="514350" indent="-514350">
              <a:buFont typeface="+mj-lt"/>
              <a:buAutoNum type="arabicPeriod"/>
            </a:pPr>
            <a:r>
              <a:rPr lang="ru-RU" b="1" dirty="0"/>
              <a:t>Осознать</a:t>
            </a:r>
            <a:r>
              <a:rPr lang="ru-RU" dirty="0"/>
              <a:t>, что партнер по переговорам использует манипуляцию.</a:t>
            </a:r>
          </a:p>
          <a:p>
            <a:pPr lvl="1"/>
            <a:r>
              <a:rPr lang="ru-RU" dirty="0"/>
              <a:t>Осознание, что на вас воздействуют.</a:t>
            </a:r>
          </a:p>
          <a:p>
            <a:pPr lvl="1"/>
            <a:r>
              <a:rPr lang="ru-RU" dirty="0"/>
              <a:t>Понять, как именно происходит воздействие.</a:t>
            </a:r>
          </a:p>
          <a:p>
            <a:pPr marL="514350" indent="-514350">
              <a:buFont typeface="+mj-lt"/>
              <a:buAutoNum type="arabicPeriod"/>
            </a:pPr>
            <a:r>
              <a:rPr lang="ru-RU" b="1" dirty="0"/>
              <a:t>Регулировать</a:t>
            </a:r>
            <a:r>
              <a:rPr lang="ru-RU" dirty="0"/>
              <a:t> свое </a:t>
            </a:r>
            <a:r>
              <a:rPr lang="ru-RU" b="1" dirty="0"/>
              <a:t>эмоциональное состояние</a:t>
            </a:r>
            <a:r>
              <a:rPr lang="ru-RU" dirty="0"/>
              <a:t> через вопрос «что я чувствую в этот момент?».</a:t>
            </a:r>
          </a:p>
          <a:p>
            <a:pPr marL="514350" indent="-514350">
              <a:buFont typeface="+mj-lt"/>
              <a:buAutoNum type="arabicPeriod"/>
            </a:pPr>
            <a:r>
              <a:rPr lang="ru-RU" b="1" dirty="0"/>
              <a:t>Выяснить</a:t>
            </a:r>
            <a:r>
              <a:rPr lang="ru-RU" dirty="0"/>
              <a:t> </a:t>
            </a:r>
            <a:r>
              <a:rPr lang="ru-RU" b="1" dirty="0"/>
              <a:t>цель манипуляции</a:t>
            </a:r>
            <a:r>
              <a:rPr lang="ru-RU" dirty="0"/>
              <a:t> с помощью уточняющего вопроса:</a:t>
            </a:r>
          </a:p>
          <a:p>
            <a:pPr lvl="1"/>
            <a:r>
              <a:rPr lang="ru-RU" i="1" dirty="0"/>
              <a:t>«Почему это для вас важно?»</a:t>
            </a:r>
            <a:r>
              <a:rPr lang="ru-RU" dirty="0"/>
              <a:t>, </a:t>
            </a:r>
            <a:r>
              <a:rPr lang="ru-RU" i="1" dirty="0"/>
              <a:t>«В связи с чем вы так реагируете?»</a:t>
            </a:r>
            <a:r>
              <a:rPr lang="ru-RU" dirty="0"/>
              <a:t> и т.п.</a:t>
            </a:r>
          </a:p>
          <a:p>
            <a:pPr marL="514350" indent="-514350">
              <a:buFont typeface="+mj-lt"/>
              <a:buAutoNum type="arabicPeriod"/>
            </a:pPr>
            <a:r>
              <a:rPr lang="ru-RU" dirty="0"/>
              <a:t>Использовать одну из </a:t>
            </a:r>
            <a:r>
              <a:rPr lang="ru-RU" b="1" dirty="0"/>
              <a:t>техник борьбы</a:t>
            </a:r>
            <a:r>
              <a:rPr lang="ru-RU" dirty="0"/>
              <a:t> с негативным влиянием.</a:t>
            </a:r>
          </a:p>
        </p:txBody>
      </p:sp>
    </p:spTree>
    <p:extLst>
      <p:ext uri="{BB962C8B-B14F-4D97-AF65-F5344CB8AC3E}">
        <p14:creationId xmlns:p14="http://schemas.microsoft.com/office/powerpoint/2010/main" val="91875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4671C-D77C-33C4-848D-EA6C536E9EB4}"/>
              </a:ext>
            </a:extLst>
          </p:cNvPr>
          <p:cNvSpPr>
            <a:spLocks noGrp="1"/>
          </p:cNvSpPr>
          <p:nvPr>
            <p:ph type="title"/>
          </p:nvPr>
        </p:nvSpPr>
        <p:spPr>
          <a:xfrm>
            <a:off x="838200" y="365126"/>
            <a:ext cx="10515600" cy="966718"/>
          </a:xfrm>
        </p:spPr>
        <p:txBody>
          <a:bodyPr/>
          <a:lstStyle/>
          <a:p>
            <a:r>
              <a:rPr lang="ru-RU" dirty="0"/>
              <a:t>Техники противодействия</a:t>
            </a:r>
          </a:p>
        </p:txBody>
      </p:sp>
      <p:sp>
        <p:nvSpPr>
          <p:cNvPr id="3" name="Объект 2">
            <a:extLst>
              <a:ext uri="{FF2B5EF4-FFF2-40B4-BE49-F238E27FC236}">
                <a16:creationId xmlns:a16="http://schemas.microsoft.com/office/drawing/2014/main" id="{6CA92B88-77FD-003F-BDAD-6EF71D32D451}"/>
              </a:ext>
            </a:extLst>
          </p:cNvPr>
          <p:cNvSpPr>
            <a:spLocks noGrp="1"/>
          </p:cNvSpPr>
          <p:nvPr>
            <p:ph idx="1"/>
          </p:nvPr>
        </p:nvSpPr>
        <p:spPr>
          <a:xfrm>
            <a:off x="838200" y="1527450"/>
            <a:ext cx="10515600" cy="4764019"/>
          </a:xfrm>
        </p:spPr>
        <p:txBody>
          <a:bodyPr>
            <a:normAutofit fontScale="92500" lnSpcReduction="20000"/>
          </a:bodyPr>
          <a:lstStyle/>
          <a:p>
            <a:r>
              <a:rPr lang="ru-RU" b="1" dirty="0"/>
              <a:t>«Пауза»</a:t>
            </a:r>
            <a:r>
              <a:rPr lang="ru-RU" dirty="0"/>
              <a:t>: если вы чувствуете, что на вас пошло воздействие и вам тяжело справится с ситуацией, просите перенести разговор: на час, день и т.д.</a:t>
            </a:r>
            <a:endParaRPr lang="en-US" dirty="0"/>
          </a:p>
          <a:p>
            <a:pPr lvl="1"/>
            <a:r>
              <a:rPr lang="ru-RU" dirty="0"/>
              <a:t>Эмоции живут в теле до 20 минут максимум</a:t>
            </a:r>
            <a:endParaRPr lang="en-US" dirty="0"/>
          </a:p>
          <a:p>
            <a:r>
              <a:rPr lang="ru-RU" b="1" dirty="0"/>
              <a:t>«Гамлет»</a:t>
            </a:r>
            <a:r>
              <a:rPr lang="ru-RU" dirty="0"/>
              <a:t>: прямо</a:t>
            </a:r>
            <a:r>
              <a:rPr lang="en-US" dirty="0"/>
              <a:t> </a:t>
            </a:r>
            <a:r>
              <a:rPr lang="ru-RU" dirty="0"/>
              <a:t>говорите: «Я вижу, что ты делаешь. Это манипуляция, и вот почему… Прекрати делать это!».</a:t>
            </a:r>
          </a:p>
          <a:p>
            <a:pPr lvl="1"/>
            <a:r>
              <a:rPr lang="ru-RU" i="1" dirty="0"/>
              <a:t>«Смотрите же, с какою грязью вы меня смешали. Вы собираетесь играть на мне!» Шекспир</a:t>
            </a:r>
          </a:p>
          <a:p>
            <a:pPr lvl="1"/>
            <a:r>
              <a:rPr lang="en-US" dirty="0"/>
              <a:t>DISC: </a:t>
            </a:r>
            <a:r>
              <a:rPr lang="en-US" b="1" dirty="0">
                <a:solidFill>
                  <a:srgbClr val="C00000"/>
                </a:solidFill>
              </a:rPr>
              <a:t>D</a:t>
            </a:r>
            <a:r>
              <a:rPr lang="en-US" b="1" dirty="0">
                <a:solidFill>
                  <a:schemeClr val="accent2"/>
                </a:solidFill>
              </a:rPr>
              <a:t>I</a:t>
            </a:r>
            <a:r>
              <a:rPr lang="ru-RU" b="1" dirty="0">
                <a:solidFill>
                  <a:schemeClr val="accent2"/>
                </a:solidFill>
              </a:rPr>
              <a:t> </a:t>
            </a:r>
            <a:r>
              <a:rPr lang="ru-RU" dirty="0"/>
              <a:t>(экстраверты)</a:t>
            </a:r>
          </a:p>
          <a:p>
            <a:r>
              <a:rPr lang="ru-RU" b="1" dirty="0"/>
              <a:t>«Заевшая пластинка»</a:t>
            </a:r>
            <a:r>
              <a:rPr lang="ru-RU" dirty="0"/>
              <a:t>:</a:t>
            </a:r>
            <a:r>
              <a:rPr lang="en-US" dirty="0"/>
              <a:t> </a:t>
            </a:r>
            <a:r>
              <a:rPr lang="ru-RU" dirty="0"/>
              <a:t>постоянно повторяете что не можете сделать того, что хочет манипулятор.</a:t>
            </a:r>
          </a:p>
          <a:p>
            <a:r>
              <a:rPr lang="ru-RU" b="1" dirty="0"/>
              <a:t>«Английский профессор»</a:t>
            </a:r>
            <a:r>
              <a:rPr lang="ru-RU" dirty="0"/>
              <a:t>: вежливо и обосновано отказаться или не согласиться.</a:t>
            </a:r>
            <a:endParaRPr lang="en-US" dirty="0"/>
          </a:p>
          <a:p>
            <a:pPr lvl="1"/>
            <a:r>
              <a:rPr lang="ru-RU" dirty="0"/>
              <a:t>«Я не согласен с тобой, и вот почему…»</a:t>
            </a:r>
          </a:p>
          <a:p>
            <a:pPr marL="0" indent="0">
              <a:buNone/>
            </a:pPr>
            <a:endParaRPr lang="ru-RU" dirty="0"/>
          </a:p>
          <a:p>
            <a:endParaRPr lang="ru-RU" dirty="0"/>
          </a:p>
        </p:txBody>
      </p:sp>
    </p:spTree>
    <p:extLst>
      <p:ext uri="{BB962C8B-B14F-4D97-AF65-F5344CB8AC3E}">
        <p14:creationId xmlns:p14="http://schemas.microsoft.com/office/powerpoint/2010/main" val="3303387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DA5844-BA11-9920-2D05-6F6D0DB08EBF}"/>
              </a:ext>
            </a:extLst>
          </p:cNvPr>
          <p:cNvSpPr>
            <a:spLocks noGrp="1"/>
          </p:cNvSpPr>
          <p:nvPr>
            <p:ph type="title"/>
          </p:nvPr>
        </p:nvSpPr>
        <p:spPr>
          <a:xfrm>
            <a:off x="838200" y="365126"/>
            <a:ext cx="10515600" cy="976658"/>
          </a:xfrm>
        </p:spPr>
        <p:txBody>
          <a:bodyPr/>
          <a:lstStyle/>
          <a:p>
            <a:r>
              <a:rPr lang="ru-RU" dirty="0"/>
              <a:t>Техники противодействия</a:t>
            </a:r>
          </a:p>
        </p:txBody>
      </p:sp>
      <p:sp>
        <p:nvSpPr>
          <p:cNvPr id="3" name="Объект 2">
            <a:extLst>
              <a:ext uri="{FF2B5EF4-FFF2-40B4-BE49-F238E27FC236}">
                <a16:creationId xmlns:a16="http://schemas.microsoft.com/office/drawing/2014/main" id="{19F35280-5E31-190F-06F1-D6B75DEF0826}"/>
              </a:ext>
            </a:extLst>
          </p:cNvPr>
          <p:cNvSpPr>
            <a:spLocks noGrp="1"/>
          </p:cNvSpPr>
          <p:nvPr>
            <p:ph idx="1"/>
          </p:nvPr>
        </p:nvSpPr>
        <p:spPr>
          <a:xfrm>
            <a:off x="838200" y="1570383"/>
            <a:ext cx="10515600" cy="4790660"/>
          </a:xfrm>
        </p:spPr>
        <p:txBody>
          <a:bodyPr>
            <a:normAutofit fontScale="85000" lnSpcReduction="20000"/>
          </a:bodyPr>
          <a:lstStyle/>
          <a:p>
            <a:pPr marL="0" indent="0">
              <a:buNone/>
            </a:pPr>
            <a:r>
              <a:rPr lang="ru-RU" b="1" dirty="0"/>
              <a:t>«Я — сообщение»:</a:t>
            </a:r>
          </a:p>
          <a:p>
            <a:pPr marL="360000" indent="-360000">
              <a:buFont typeface="+mj-lt"/>
              <a:buAutoNum type="arabicPeriod"/>
            </a:pPr>
            <a:r>
              <a:rPr lang="ru-RU" dirty="0"/>
              <a:t>Когда ты… (говоришь/делаешь то-то)</a:t>
            </a:r>
          </a:p>
          <a:p>
            <a:pPr marL="360000" indent="-360000">
              <a:buFont typeface="+mj-lt"/>
              <a:buAutoNum type="arabicPeriod"/>
            </a:pPr>
            <a:r>
              <a:rPr lang="ru-RU" dirty="0"/>
              <a:t>Я чувствую (обиду, злость, разочарование)</a:t>
            </a:r>
          </a:p>
          <a:p>
            <a:pPr marL="360000" indent="-360000">
              <a:buFont typeface="+mj-lt"/>
              <a:buAutoNum type="arabicPeriod"/>
            </a:pPr>
            <a:r>
              <a:rPr lang="ru-RU" dirty="0"/>
              <a:t>Если бы ты прекратил (поведение/слова), а вместо этого говорил / делала</a:t>
            </a:r>
          </a:p>
          <a:p>
            <a:pPr marL="360000" indent="-360000">
              <a:buFont typeface="+mj-lt"/>
              <a:buAutoNum type="arabicPeriod"/>
            </a:pPr>
            <a:r>
              <a:rPr lang="ru-RU" dirty="0"/>
              <a:t>Тогда я бы чувствовал (опишите эмоции, которые вы бы хотели переживать общаясь с этим человеком)</a:t>
            </a:r>
          </a:p>
          <a:p>
            <a:pPr marL="0" indent="0">
              <a:buNone/>
            </a:pPr>
            <a:r>
              <a:rPr lang="en-US" dirty="0"/>
              <a:t>DISC: </a:t>
            </a:r>
            <a:r>
              <a:rPr lang="en-US" b="1" noProof="1">
                <a:solidFill>
                  <a:schemeClr val="accent2"/>
                </a:solidFill>
              </a:rPr>
              <a:t>I</a:t>
            </a:r>
            <a:r>
              <a:rPr lang="ru-RU" b="1" noProof="1">
                <a:solidFill>
                  <a:srgbClr val="00B050"/>
                </a:solidFill>
              </a:rPr>
              <a:t>S</a:t>
            </a:r>
            <a:r>
              <a:rPr lang="ru-RU" b="1" dirty="0">
                <a:solidFill>
                  <a:schemeClr val="accent2"/>
                </a:solidFill>
              </a:rPr>
              <a:t> </a:t>
            </a:r>
            <a:r>
              <a:rPr lang="ru-RU" dirty="0"/>
              <a:t>(этики)</a:t>
            </a:r>
          </a:p>
          <a:p>
            <a:pPr marL="0" indent="0">
              <a:buNone/>
            </a:pPr>
            <a:endParaRPr lang="ru-RU" dirty="0"/>
          </a:p>
          <a:p>
            <a:pPr marL="360000" indent="-360000">
              <a:buFont typeface="+mj-lt"/>
              <a:buAutoNum type="arabicPeriod"/>
            </a:pPr>
            <a:r>
              <a:rPr lang="ru-RU" i="1" dirty="0"/>
              <a:t>Когда ты повышаешь голос…</a:t>
            </a:r>
          </a:p>
          <a:p>
            <a:pPr marL="360000" indent="-360000">
              <a:buFont typeface="+mj-lt"/>
              <a:buAutoNum type="arabicPeriod"/>
            </a:pPr>
            <a:r>
              <a:rPr lang="ru-RU" i="1" dirty="0"/>
              <a:t>…я чувствую гнев и желание перейти на повышенный тон.</a:t>
            </a:r>
          </a:p>
          <a:p>
            <a:pPr marL="360000" indent="-360000">
              <a:buFont typeface="+mj-lt"/>
              <a:buAutoNum type="arabicPeriod"/>
            </a:pPr>
            <a:r>
              <a:rPr lang="ru-RU" i="1" dirty="0"/>
              <a:t>Если бы ты прекратил говорить громко и перешел на спокойный тон…</a:t>
            </a:r>
          </a:p>
          <a:p>
            <a:pPr marL="360000" indent="-360000">
              <a:buFont typeface="+mj-lt"/>
              <a:buAutoNum type="arabicPeriod"/>
            </a:pPr>
            <a:r>
              <a:rPr lang="ru-RU" i="1" dirty="0"/>
              <a:t>…тогда я бы чувствовал, что все нормально и мы можем спокойно уладить эту ситуацию.</a:t>
            </a:r>
          </a:p>
          <a:p>
            <a:pPr marL="0" indent="0">
              <a:buNone/>
            </a:pPr>
            <a:endParaRPr lang="ru-RU" i="1" dirty="0"/>
          </a:p>
          <a:p>
            <a:endParaRPr lang="ru-RU" dirty="0"/>
          </a:p>
        </p:txBody>
      </p:sp>
    </p:spTree>
    <p:extLst>
      <p:ext uri="{BB962C8B-B14F-4D97-AF65-F5344CB8AC3E}">
        <p14:creationId xmlns:p14="http://schemas.microsoft.com/office/powerpoint/2010/main" val="129503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958CD-4056-16B1-74D5-8A007E379447}"/>
              </a:ext>
            </a:extLst>
          </p:cNvPr>
          <p:cNvSpPr>
            <a:spLocks noGrp="1"/>
          </p:cNvSpPr>
          <p:nvPr>
            <p:ph type="title"/>
          </p:nvPr>
        </p:nvSpPr>
        <p:spPr/>
        <p:txBody>
          <a:bodyPr>
            <a:normAutofit/>
          </a:bodyPr>
          <a:lstStyle/>
          <a:p>
            <a:r>
              <a:rPr lang="ru-RU" dirty="0"/>
              <a:t>4 способа</a:t>
            </a:r>
            <a:br>
              <a:rPr lang="ru-RU" dirty="0"/>
            </a:br>
            <a:r>
              <a:rPr lang="ru-RU" sz="3200" dirty="0"/>
              <a:t>получить желаемое от другого человека</a:t>
            </a:r>
          </a:p>
        </p:txBody>
      </p:sp>
      <p:sp>
        <p:nvSpPr>
          <p:cNvPr id="3" name="Объект 2">
            <a:extLst>
              <a:ext uri="{FF2B5EF4-FFF2-40B4-BE49-F238E27FC236}">
                <a16:creationId xmlns:a16="http://schemas.microsoft.com/office/drawing/2014/main" id="{3C34B1C1-BA38-6BA0-4F22-2B8A0570F9FF}"/>
              </a:ext>
            </a:extLst>
          </p:cNvPr>
          <p:cNvSpPr>
            <a:spLocks noGrp="1"/>
          </p:cNvSpPr>
          <p:nvPr>
            <p:ph idx="1"/>
          </p:nvPr>
        </p:nvSpPr>
        <p:spPr>
          <a:xfrm>
            <a:off x="838199" y="1825625"/>
            <a:ext cx="10823713" cy="4667250"/>
          </a:xfrm>
        </p:spPr>
        <p:txBody>
          <a:bodyPr>
            <a:normAutofit fontScale="92500" lnSpcReduction="10000"/>
          </a:bodyPr>
          <a:lstStyle/>
          <a:p>
            <a:r>
              <a:rPr lang="ru-RU" dirty="0">
                <a:solidFill>
                  <a:schemeClr val="tx1">
                    <a:lumMod val="65000"/>
                    <a:lumOff val="35000"/>
                  </a:schemeClr>
                </a:solidFill>
              </a:rPr>
              <a:t>Просить</a:t>
            </a:r>
          </a:p>
          <a:p>
            <a:r>
              <a:rPr lang="ru-RU" dirty="0">
                <a:solidFill>
                  <a:srgbClr val="FF0000"/>
                </a:solidFill>
              </a:rPr>
              <a:t>Требовать</a:t>
            </a:r>
            <a:br>
              <a:rPr lang="ru-RU" dirty="0">
                <a:solidFill>
                  <a:srgbClr val="FF0000"/>
                </a:solidFill>
              </a:rPr>
            </a:br>
            <a:r>
              <a:rPr lang="ru-RU" dirty="0">
                <a:solidFill>
                  <a:srgbClr val="FF0000"/>
                </a:solidFill>
              </a:rPr>
              <a:t>(угрожать)</a:t>
            </a:r>
          </a:p>
          <a:p>
            <a:r>
              <a:rPr lang="ru-RU" dirty="0">
                <a:solidFill>
                  <a:srgbClr val="FF0000"/>
                </a:solidFill>
              </a:rPr>
              <a:t>Манипулировать</a:t>
            </a:r>
          </a:p>
          <a:p>
            <a:r>
              <a:rPr lang="ru-RU" dirty="0">
                <a:solidFill>
                  <a:schemeClr val="accent6">
                    <a:lumMod val="75000"/>
                  </a:schemeClr>
                </a:solidFill>
              </a:rPr>
              <a:t>Договариваться</a:t>
            </a:r>
            <a:br>
              <a:rPr lang="ru-RU" dirty="0"/>
            </a:br>
            <a:r>
              <a:rPr lang="ru-RU" dirty="0">
                <a:solidFill>
                  <a:schemeClr val="accent6">
                    <a:lumMod val="75000"/>
                  </a:schemeClr>
                </a:solidFill>
              </a:rPr>
              <a:t>(то, что не портит нашу управленческую карму)</a:t>
            </a:r>
          </a:p>
          <a:p>
            <a:endParaRPr lang="ru-RU" dirty="0"/>
          </a:p>
          <a:p>
            <a:pPr marL="0" indent="0">
              <a:buNone/>
            </a:pPr>
            <a:r>
              <a:rPr lang="ru-RU" dirty="0"/>
              <a:t>Какие конфликты бывают на работе:</a:t>
            </a:r>
          </a:p>
          <a:p>
            <a:r>
              <a:rPr lang="ru-RU" dirty="0"/>
              <a:t>«Бытовые»: Открытое окно, кондиционер, шум в кабинете и т.п.</a:t>
            </a:r>
          </a:p>
          <a:p>
            <a:r>
              <a:rPr lang="ru-RU" dirty="0"/>
              <a:t>«Рабочие»: задачи, процессы, сферы ответственности, конфликты в команде</a:t>
            </a:r>
          </a:p>
          <a:p>
            <a:endParaRPr lang="ru-RU" dirty="0"/>
          </a:p>
          <a:p>
            <a:endParaRPr lang="ru-RU" dirty="0"/>
          </a:p>
          <a:p>
            <a:endParaRPr lang="ru-RU" dirty="0"/>
          </a:p>
          <a:p>
            <a:pPr marL="0" indent="0">
              <a:buNone/>
            </a:pPr>
            <a:endParaRPr lang="ru-RU" dirty="0"/>
          </a:p>
        </p:txBody>
      </p:sp>
    </p:spTree>
    <p:extLst>
      <p:ext uri="{BB962C8B-B14F-4D97-AF65-F5344CB8AC3E}">
        <p14:creationId xmlns:p14="http://schemas.microsoft.com/office/powerpoint/2010/main" val="577399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DAC8B9-21B5-CBF4-209A-63E26F8619CA}"/>
              </a:ext>
            </a:extLst>
          </p:cNvPr>
          <p:cNvSpPr>
            <a:spLocks noGrp="1"/>
          </p:cNvSpPr>
          <p:nvPr>
            <p:ph type="title"/>
          </p:nvPr>
        </p:nvSpPr>
        <p:spPr>
          <a:xfrm>
            <a:off x="838200" y="365125"/>
            <a:ext cx="10515600" cy="936901"/>
          </a:xfrm>
        </p:spPr>
        <p:txBody>
          <a:bodyPr/>
          <a:lstStyle/>
          <a:p>
            <a:r>
              <a:rPr lang="ru-RU" dirty="0"/>
              <a:t>Что еще работает</a:t>
            </a:r>
          </a:p>
        </p:txBody>
      </p:sp>
      <p:sp>
        <p:nvSpPr>
          <p:cNvPr id="3" name="Объект 2">
            <a:extLst>
              <a:ext uri="{FF2B5EF4-FFF2-40B4-BE49-F238E27FC236}">
                <a16:creationId xmlns:a16="http://schemas.microsoft.com/office/drawing/2014/main" id="{F9F9FCDF-0AF4-0198-2D37-FAA89BADF725}"/>
              </a:ext>
            </a:extLst>
          </p:cNvPr>
          <p:cNvSpPr>
            <a:spLocks noGrp="1"/>
          </p:cNvSpPr>
          <p:nvPr>
            <p:ph idx="1"/>
          </p:nvPr>
        </p:nvSpPr>
        <p:spPr>
          <a:xfrm>
            <a:off x="838200" y="1560443"/>
            <a:ext cx="10515600" cy="4616520"/>
          </a:xfrm>
        </p:spPr>
        <p:txBody>
          <a:bodyPr/>
          <a:lstStyle/>
          <a:p>
            <a:pPr marL="0" indent="0">
              <a:buNone/>
            </a:pPr>
            <a:r>
              <a:rPr lang="ru-RU" b="1" dirty="0"/>
              <a:t>Вопросы и факты:</a:t>
            </a:r>
          </a:p>
          <a:p>
            <a:r>
              <a:rPr lang="ru-RU" dirty="0"/>
              <a:t>Используйте известные вам </a:t>
            </a:r>
            <a:r>
              <a:rPr lang="ru-RU" b="1" dirty="0"/>
              <a:t>факты</a:t>
            </a:r>
            <a:r>
              <a:rPr lang="ru-RU" dirty="0"/>
              <a:t>, чтобы обозначить свою позицию.</a:t>
            </a:r>
          </a:p>
          <a:p>
            <a:r>
              <a:rPr lang="ru-RU" dirty="0"/>
              <a:t>Задавайте </a:t>
            </a:r>
            <a:r>
              <a:rPr lang="ru-RU" b="1" dirty="0"/>
              <a:t>вопросы</a:t>
            </a:r>
            <a:r>
              <a:rPr lang="ru-RU" dirty="0"/>
              <a:t> о причинах поведения, формулировках и тоне, которые использует ваш собеседник.</a:t>
            </a:r>
          </a:p>
          <a:p>
            <a:pPr lvl="1"/>
            <a:r>
              <a:rPr lang="ru-RU" dirty="0"/>
              <a:t>Любой вопрос </a:t>
            </a:r>
            <a:r>
              <a:rPr lang="ru-RU" b="1" dirty="0"/>
              <a:t>снижает эмоциональное напряжение</a:t>
            </a:r>
            <a:r>
              <a:rPr lang="ru-RU" dirty="0"/>
              <a:t> и </a:t>
            </a:r>
            <a:r>
              <a:rPr lang="ru-RU" b="1" dirty="0"/>
              <a:t>увеличивает когнитивную нагрузку</a:t>
            </a:r>
            <a:r>
              <a:rPr lang="ru-RU" dirty="0"/>
              <a:t> на собеседника.</a:t>
            </a:r>
          </a:p>
          <a:p>
            <a:endParaRPr lang="ru-RU" dirty="0"/>
          </a:p>
        </p:txBody>
      </p:sp>
    </p:spTree>
    <p:extLst>
      <p:ext uri="{BB962C8B-B14F-4D97-AF65-F5344CB8AC3E}">
        <p14:creationId xmlns:p14="http://schemas.microsoft.com/office/powerpoint/2010/main" val="56641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0569D61-BE49-FA07-5E70-F238AEFED5C1}"/>
              </a:ext>
            </a:extLst>
          </p:cNvPr>
          <p:cNvSpPr>
            <a:spLocks noGrp="1"/>
          </p:cNvSpPr>
          <p:nvPr>
            <p:ph type="title"/>
          </p:nvPr>
        </p:nvSpPr>
        <p:spPr>
          <a:xfrm>
            <a:off x="831850" y="1709739"/>
            <a:ext cx="10515600" cy="2405062"/>
          </a:xfrm>
        </p:spPr>
        <p:txBody>
          <a:bodyPr>
            <a:normAutofit/>
          </a:bodyPr>
          <a:lstStyle/>
          <a:p>
            <a:r>
              <a:rPr lang="ru-RU" sz="5400" spc="260" dirty="0">
                <a:solidFill>
                  <a:schemeClr val="tx2">
                    <a:lumMod val="75000"/>
                  </a:schemeClr>
                </a:solidFill>
              </a:rPr>
              <a:t>Матрица</a:t>
            </a:r>
            <a:br>
              <a:rPr lang="ru-RU" sz="5400" spc="65" dirty="0"/>
            </a:br>
            <a:r>
              <a:rPr lang="ru-RU" sz="5400" spc="220" dirty="0"/>
              <a:t>«</a:t>
            </a:r>
            <a:r>
              <a:rPr lang="ru-RU" sz="5400" spc="220" dirty="0">
                <a:solidFill>
                  <a:srgbClr val="7030A0"/>
                </a:solidFill>
              </a:rPr>
              <a:t>Доверие-</a:t>
            </a:r>
            <a:r>
              <a:rPr lang="ru-RU" sz="5400" spc="160" dirty="0">
                <a:solidFill>
                  <a:srgbClr val="7030A0"/>
                </a:solidFill>
              </a:rPr>
              <a:t>Прозрачность</a:t>
            </a:r>
            <a:r>
              <a:rPr lang="ru-RU" sz="5400" spc="160" dirty="0"/>
              <a:t>»</a:t>
            </a:r>
            <a:endParaRPr lang="ru-RU" sz="5400" dirty="0"/>
          </a:p>
        </p:txBody>
      </p:sp>
      <p:sp>
        <p:nvSpPr>
          <p:cNvPr id="5" name="Текст 4">
            <a:extLst>
              <a:ext uri="{FF2B5EF4-FFF2-40B4-BE49-F238E27FC236}">
                <a16:creationId xmlns:a16="http://schemas.microsoft.com/office/drawing/2014/main" id="{8E4B9632-1D84-EEC9-6191-6331089293D7}"/>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885545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8144E73-7CC8-7944-DDA9-D5474861C2F7}"/>
              </a:ext>
            </a:extLst>
          </p:cNvPr>
          <p:cNvSpPr>
            <a:spLocks noGrp="1"/>
          </p:cNvSpPr>
          <p:nvPr>
            <p:ph type="title"/>
          </p:nvPr>
        </p:nvSpPr>
        <p:spPr/>
        <p:txBody>
          <a:bodyPr/>
          <a:lstStyle/>
          <a:p>
            <a:r>
              <a:rPr lang="ru-RU" dirty="0"/>
              <a:t>Какие интересы преследует</a:t>
            </a:r>
            <a:br>
              <a:rPr lang="ru-RU" dirty="0"/>
            </a:br>
            <a:r>
              <a:rPr lang="ru-RU" dirty="0"/>
              <a:t>вышестоящее руководство?</a:t>
            </a:r>
          </a:p>
        </p:txBody>
      </p:sp>
      <p:sp>
        <p:nvSpPr>
          <p:cNvPr id="5" name="Объект 4">
            <a:extLst>
              <a:ext uri="{FF2B5EF4-FFF2-40B4-BE49-F238E27FC236}">
                <a16:creationId xmlns:a16="http://schemas.microsoft.com/office/drawing/2014/main" id="{BD465AD6-A2D8-6ED8-BDD0-81CAA5426884}"/>
              </a:ext>
            </a:extLst>
          </p:cNvPr>
          <p:cNvSpPr>
            <a:spLocks noGrp="1"/>
          </p:cNvSpPr>
          <p:nvPr>
            <p:ph idx="1"/>
          </p:nvPr>
        </p:nvSpPr>
        <p:spPr/>
        <p:txBody>
          <a:bodyPr/>
          <a:lstStyle/>
          <a:p>
            <a:pPr marL="0" indent="0">
              <a:buNone/>
            </a:pPr>
            <a:r>
              <a:rPr lang="ru-RU" dirty="0"/>
              <a:t>Какие три разные клиента существуют у менеджера?</a:t>
            </a:r>
          </a:p>
          <a:p>
            <a:r>
              <a:rPr lang="ru-RU" dirty="0"/>
              <a:t>Финансы: </a:t>
            </a:r>
            <a:r>
              <a:rPr lang="en-US" dirty="0"/>
              <a:t>ROI</a:t>
            </a:r>
            <a:r>
              <a:rPr lang="ru-RU" dirty="0"/>
              <a:t> / рост / доля рынка и т.п.</a:t>
            </a:r>
          </a:p>
          <a:p>
            <a:r>
              <a:rPr lang="ru-RU" dirty="0"/>
              <a:t>Интересы клиентов</a:t>
            </a:r>
          </a:p>
          <a:p>
            <a:r>
              <a:rPr lang="ru-RU" dirty="0"/>
              <a:t>Организация в целом:</a:t>
            </a:r>
          </a:p>
          <a:p>
            <a:pPr lvl="1"/>
            <a:r>
              <a:rPr lang="ru-RU" dirty="0"/>
              <a:t>корпоративная культура, здоровые отношения в компании</a:t>
            </a:r>
            <a:endParaRPr lang="en-US" dirty="0"/>
          </a:p>
          <a:p>
            <a:pPr lvl="1"/>
            <a:r>
              <a:rPr lang="ru-RU" dirty="0"/>
              <a:t>внутренняя политика в компании</a:t>
            </a:r>
          </a:p>
          <a:p>
            <a:pPr marL="0" indent="0">
              <a:buNone/>
            </a:pPr>
            <a:endParaRPr lang="ru-RU" dirty="0"/>
          </a:p>
          <a:p>
            <a:pPr marL="0" indent="0">
              <a:buNone/>
            </a:pPr>
            <a:r>
              <a:rPr lang="ru-RU" dirty="0"/>
              <a:t>Конструктивная конфронтация с руководством должна исходить из интересов вышестоящего менеджмента.</a:t>
            </a:r>
          </a:p>
        </p:txBody>
      </p:sp>
    </p:spTree>
    <p:extLst>
      <p:ext uri="{BB962C8B-B14F-4D97-AF65-F5344CB8AC3E}">
        <p14:creationId xmlns:p14="http://schemas.microsoft.com/office/powerpoint/2010/main" val="2288786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28745"/>
            <a:ext cx="4532244" cy="689932"/>
          </a:xfrm>
          <a:prstGeom prst="rect">
            <a:avLst/>
          </a:prstGeom>
        </p:spPr>
        <p:txBody>
          <a:bodyPr vert="horz" wrap="square" lIns="0" tIns="12700" rIns="0" bIns="0" rtlCol="0">
            <a:spAutoFit/>
          </a:bodyPr>
          <a:lstStyle/>
          <a:p>
            <a:pPr marL="12700">
              <a:lnSpc>
                <a:spcPct val="100000"/>
              </a:lnSpc>
              <a:spcBef>
                <a:spcPts val="100"/>
              </a:spcBef>
            </a:pPr>
            <a:r>
              <a:rPr lang="ru-RU" dirty="0"/>
              <a:t>Пример</a:t>
            </a:r>
            <a:endParaRPr spc="275" dirty="0"/>
          </a:p>
        </p:txBody>
      </p:sp>
      <p:sp>
        <p:nvSpPr>
          <p:cNvPr id="9" name="object 9"/>
          <p:cNvSpPr txBox="1"/>
          <p:nvPr/>
        </p:nvSpPr>
        <p:spPr>
          <a:xfrm>
            <a:off x="2838876" y="5248916"/>
            <a:ext cx="2531568" cy="775212"/>
          </a:xfrm>
          <a:prstGeom prst="rect">
            <a:avLst/>
          </a:prstGeom>
        </p:spPr>
        <p:txBody>
          <a:bodyPr vert="horz" wrap="square" lIns="0" tIns="43815" rIns="0" bIns="0" rtlCol="0">
            <a:spAutoFit/>
          </a:bodyPr>
          <a:lstStyle/>
          <a:p>
            <a:pPr marL="12700" marR="5080">
              <a:lnSpc>
                <a:spcPts val="1939"/>
              </a:lnSpc>
              <a:spcBef>
                <a:spcPts val="345"/>
              </a:spcBef>
            </a:pPr>
            <a:r>
              <a:rPr dirty="0"/>
              <a:t>Сроки проекта ползут Демотивация команды Авторитет менеджера</a:t>
            </a:r>
          </a:p>
        </p:txBody>
      </p:sp>
      <p:grpSp>
        <p:nvGrpSpPr>
          <p:cNvPr id="10" name="object 10"/>
          <p:cNvGrpSpPr/>
          <p:nvPr/>
        </p:nvGrpSpPr>
        <p:grpSpPr>
          <a:xfrm>
            <a:off x="1536987" y="2467964"/>
            <a:ext cx="109855" cy="2626995"/>
            <a:chOff x="3279233" y="2545270"/>
            <a:chExt cx="109855" cy="2626995"/>
          </a:xfrm>
        </p:grpSpPr>
        <p:sp>
          <p:nvSpPr>
            <p:cNvPr id="11" name="object 11"/>
            <p:cNvSpPr/>
            <p:nvPr/>
          </p:nvSpPr>
          <p:spPr>
            <a:xfrm>
              <a:off x="3333886" y="4413982"/>
              <a:ext cx="0" cy="630555"/>
            </a:xfrm>
            <a:custGeom>
              <a:avLst/>
              <a:gdLst/>
              <a:ahLst/>
              <a:cxnLst/>
              <a:rect l="l" t="t" r="r" b="b"/>
              <a:pathLst>
                <a:path h="630554">
                  <a:moveTo>
                    <a:pt x="0" y="0"/>
                  </a:moveTo>
                  <a:lnTo>
                    <a:pt x="0" y="629999"/>
                  </a:lnTo>
                </a:path>
              </a:pathLst>
            </a:custGeom>
            <a:ln w="25399">
              <a:solidFill>
                <a:srgbClr val="44546A"/>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3279233" y="5031282"/>
              <a:ext cx="109307" cy="140667"/>
            </a:xfrm>
            <a:prstGeom prst="rect">
              <a:avLst/>
            </a:prstGeom>
          </p:spPr>
        </p:pic>
        <p:sp>
          <p:nvSpPr>
            <p:cNvPr id="13" name="object 13"/>
            <p:cNvSpPr/>
            <p:nvPr/>
          </p:nvSpPr>
          <p:spPr>
            <a:xfrm>
              <a:off x="3333886" y="2545270"/>
              <a:ext cx="0" cy="731520"/>
            </a:xfrm>
            <a:custGeom>
              <a:avLst/>
              <a:gdLst/>
              <a:ahLst/>
              <a:cxnLst/>
              <a:rect l="l" t="t" r="r" b="b"/>
              <a:pathLst>
                <a:path h="731520">
                  <a:moveTo>
                    <a:pt x="0" y="0"/>
                  </a:moveTo>
                  <a:lnTo>
                    <a:pt x="0" y="731399"/>
                  </a:lnTo>
                </a:path>
              </a:pathLst>
            </a:custGeom>
            <a:ln w="25399">
              <a:solidFill>
                <a:srgbClr val="44546A"/>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3279233" y="3263970"/>
              <a:ext cx="109307" cy="140667"/>
            </a:xfrm>
            <a:prstGeom prst="rect">
              <a:avLst/>
            </a:prstGeom>
          </p:spPr>
        </p:pic>
      </p:grpSp>
      <p:sp>
        <p:nvSpPr>
          <p:cNvPr id="15" name="object 15"/>
          <p:cNvSpPr txBox="1"/>
          <p:nvPr/>
        </p:nvSpPr>
        <p:spPr>
          <a:xfrm>
            <a:off x="2838876" y="3312330"/>
            <a:ext cx="2531568" cy="949747"/>
          </a:xfrm>
          <a:prstGeom prst="rect">
            <a:avLst/>
          </a:prstGeom>
        </p:spPr>
        <p:txBody>
          <a:bodyPr vert="horz" wrap="square" lIns="0" tIns="12700" rIns="0" bIns="0" rtlCol="0">
            <a:spAutoFit/>
          </a:bodyPr>
          <a:lstStyle/>
          <a:p>
            <a:pPr marL="12700" marR="5080">
              <a:lnSpc>
                <a:spcPct val="114999"/>
              </a:lnSpc>
              <a:spcBef>
                <a:spcPts val="100"/>
              </a:spcBef>
            </a:pPr>
            <a:r>
              <a:rPr lang="ru-RU" dirty="0"/>
              <a:t>Решение проблем/задач директора</a:t>
            </a:r>
            <a:br>
              <a:rPr lang="ru-RU" dirty="0"/>
            </a:br>
            <a:r>
              <a:rPr lang="ru-RU" dirty="0"/>
              <a:t>Что он решает?</a:t>
            </a:r>
          </a:p>
        </p:txBody>
      </p:sp>
      <p:sp>
        <p:nvSpPr>
          <p:cNvPr id="16" name="object 16"/>
          <p:cNvSpPr txBox="1"/>
          <p:nvPr/>
        </p:nvSpPr>
        <p:spPr>
          <a:xfrm>
            <a:off x="2921882" y="1334226"/>
            <a:ext cx="2448562" cy="984982"/>
          </a:xfrm>
          <a:prstGeom prst="rect">
            <a:avLst/>
          </a:prstGeom>
        </p:spPr>
        <p:txBody>
          <a:bodyPr vert="horz" wrap="square" lIns="0" tIns="12700" rIns="0" bIns="0" rtlCol="0">
            <a:spAutoFit/>
          </a:bodyPr>
          <a:lstStyle/>
          <a:p>
            <a:pPr marL="12700" marR="5080">
              <a:lnSpc>
                <a:spcPct val="114999"/>
              </a:lnSpc>
              <a:spcBef>
                <a:spcPts val="100"/>
              </a:spcBef>
            </a:pPr>
            <a:r>
              <a:rPr dirty="0"/>
              <a:t>Ругающийся заказчик Неконтролируемый проект</a:t>
            </a:r>
          </a:p>
        </p:txBody>
      </p:sp>
      <p:sp>
        <p:nvSpPr>
          <p:cNvPr id="18" name="object 4">
            <a:extLst>
              <a:ext uri="{FF2B5EF4-FFF2-40B4-BE49-F238E27FC236}">
                <a16:creationId xmlns:a16="http://schemas.microsoft.com/office/drawing/2014/main" id="{468A92F7-6779-B0D0-627C-E5BEEF578BD4}"/>
              </a:ext>
            </a:extLst>
          </p:cNvPr>
          <p:cNvSpPr txBox="1"/>
          <p:nvPr/>
        </p:nvSpPr>
        <p:spPr>
          <a:xfrm>
            <a:off x="6524463" y="2244138"/>
            <a:ext cx="2327058" cy="723275"/>
          </a:xfrm>
          <a:prstGeom prst="rect">
            <a:avLst/>
          </a:prstGeom>
          <a:solidFill>
            <a:schemeClr val="accent1">
              <a:lumMod val="40000"/>
              <a:lumOff val="60000"/>
            </a:schemeClr>
          </a:solidFill>
          <a:ln w="25399">
            <a:solidFill>
              <a:srgbClr val="42719B"/>
            </a:solidFill>
          </a:ln>
        </p:spPr>
        <p:txBody>
          <a:bodyPr vert="horz" wrap="square" lIns="0" tIns="106680" rIns="0" bIns="0" rtlCol="0">
            <a:spAutoFit/>
          </a:bodyPr>
          <a:lstStyle/>
          <a:p>
            <a:pPr marL="147955" algn="ctr">
              <a:lnSpc>
                <a:spcPct val="100000"/>
              </a:lnSpc>
            </a:pPr>
            <a:r>
              <a:rPr sz="2000" dirty="0"/>
              <a:t>Неконтролируемый проект</a:t>
            </a:r>
          </a:p>
        </p:txBody>
      </p:sp>
      <p:sp>
        <p:nvSpPr>
          <p:cNvPr id="20" name="object 6">
            <a:extLst>
              <a:ext uri="{FF2B5EF4-FFF2-40B4-BE49-F238E27FC236}">
                <a16:creationId xmlns:a16="http://schemas.microsoft.com/office/drawing/2014/main" id="{4B826C92-7DF6-C2D2-AA4D-A7E9E4E679BB}"/>
              </a:ext>
            </a:extLst>
          </p:cNvPr>
          <p:cNvSpPr txBox="1"/>
          <p:nvPr/>
        </p:nvSpPr>
        <p:spPr>
          <a:xfrm>
            <a:off x="6524464" y="1252283"/>
            <a:ext cx="2327061" cy="723275"/>
          </a:xfrm>
          <a:prstGeom prst="rect">
            <a:avLst/>
          </a:prstGeom>
          <a:solidFill>
            <a:schemeClr val="accent1">
              <a:lumMod val="40000"/>
              <a:lumOff val="60000"/>
            </a:schemeClr>
          </a:solidFill>
          <a:ln w="25399">
            <a:solidFill>
              <a:srgbClr val="42719B"/>
            </a:solidFill>
          </a:ln>
        </p:spPr>
        <p:txBody>
          <a:bodyPr vert="horz" wrap="square" lIns="0" tIns="106680" rIns="0" bIns="0" rtlCol="0">
            <a:spAutoFit/>
          </a:bodyPr>
          <a:lstStyle/>
          <a:p>
            <a:pPr algn="ctr">
              <a:lnSpc>
                <a:spcPct val="100000"/>
              </a:lnSpc>
              <a:spcBef>
                <a:spcPts val="840"/>
              </a:spcBef>
            </a:pPr>
            <a:r>
              <a:rPr sz="2000" dirty="0"/>
              <a:t>Ругающийся заказчик</a:t>
            </a:r>
          </a:p>
        </p:txBody>
      </p:sp>
      <p:sp>
        <p:nvSpPr>
          <p:cNvPr id="22" name="object 8">
            <a:extLst>
              <a:ext uri="{FF2B5EF4-FFF2-40B4-BE49-F238E27FC236}">
                <a16:creationId xmlns:a16="http://schemas.microsoft.com/office/drawing/2014/main" id="{0A10CEAF-94A9-3DD8-BC7C-E93D4A3A64A7}"/>
              </a:ext>
            </a:extLst>
          </p:cNvPr>
          <p:cNvSpPr txBox="1"/>
          <p:nvPr/>
        </p:nvSpPr>
        <p:spPr>
          <a:xfrm>
            <a:off x="6524476" y="4145920"/>
            <a:ext cx="2327074" cy="661720"/>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sz="1800" spc="135" dirty="0">
                <a:latin typeface="Arial"/>
                <a:cs typeface="Arial"/>
              </a:rPr>
              <a:t>Демотивация</a:t>
            </a:r>
            <a:r>
              <a:rPr sz="1800" dirty="0">
                <a:latin typeface="Arial"/>
                <a:cs typeface="Arial"/>
              </a:rPr>
              <a:t> </a:t>
            </a:r>
            <a:r>
              <a:rPr sz="1800" spc="130" dirty="0">
                <a:latin typeface="Arial"/>
                <a:cs typeface="Arial"/>
              </a:rPr>
              <a:t>команды</a:t>
            </a:r>
            <a:endParaRPr sz="1800" dirty="0">
              <a:latin typeface="Arial"/>
              <a:cs typeface="Arial"/>
            </a:endParaRPr>
          </a:p>
        </p:txBody>
      </p:sp>
      <p:sp>
        <p:nvSpPr>
          <p:cNvPr id="23" name="object 9">
            <a:extLst>
              <a:ext uri="{FF2B5EF4-FFF2-40B4-BE49-F238E27FC236}">
                <a16:creationId xmlns:a16="http://schemas.microsoft.com/office/drawing/2014/main" id="{AB2189C6-180A-7008-6CFE-829A110ADDE9}"/>
              </a:ext>
            </a:extLst>
          </p:cNvPr>
          <p:cNvSpPr txBox="1"/>
          <p:nvPr/>
        </p:nvSpPr>
        <p:spPr>
          <a:xfrm>
            <a:off x="6524476" y="5270462"/>
            <a:ext cx="2327074" cy="661720"/>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sz="1800" spc="100" dirty="0">
                <a:latin typeface="Arial"/>
                <a:cs typeface="Arial"/>
              </a:rPr>
              <a:t>Авторитет</a:t>
            </a:r>
            <a:r>
              <a:rPr sz="1800" spc="-20" dirty="0">
                <a:latin typeface="Arial"/>
                <a:cs typeface="Arial"/>
              </a:rPr>
              <a:t> </a:t>
            </a:r>
            <a:r>
              <a:rPr sz="1800" spc="130" dirty="0">
                <a:latin typeface="Arial"/>
                <a:cs typeface="Arial"/>
              </a:rPr>
              <a:t>менеджера</a:t>
            </a:r>
            <a:endParaRPr sz="1800" dirty="0">
              <a:latin typeface="Arial"/>
              <a:cs typeface="Arial"/>
            </a:endParaRPr>
          </a:p>
        </p:txBody>
      </p:sp>
      <p:sp>
        <p:nvSpPr>
          <p:cNvPr id="24" name="object 10">
            <a:extLst>
              <a:ext uri="{FF2B5EF4-FFF2-40B4-BE49-F238E27FC236}">
                <a16:creationId xmlns:a16="http://schemas.microsoft.com/office/drawing/2014/main" id="{0AADD346-E377-3BE8-5FD4-0E0C8A1B8B6D}"/>
              </a:ext>
            </a:extLst>
          </p:cNvPr>
          <p:cNvSpPr txBox="1"/>
          <p:nvPr/>
        </p:nvSpPr>
        <p:spPr>
          <a:xfrm>
            <a:off x="9104396" y="1340830"/>
            <a:ext cx="2901032" cy="628377"/>
          </a:xfrm>
          <a:prstGeom prst="rect">
            <a:avLst/>
          </a:prstGeom>
        </p:spPr>
        <p:txBody>
          <a:bodyPr vert="horz" wrap="square" lIns="0" tIns="12700" rIns="0" bIns="0" rtlCol="0">
            <a:spAutoFit/>
          </a:bodyPr>
          <a:lstStyle/>
          <a:p>
            <a:pPr marL="12700">
              <a:lnSpc>
                <a:spcPct val="100000"/>
              </a:lnSpc>
              <a:spcBef>
                <a:spcPts val="100"/>
              </a:spcBef>
            </a:pPr>
            <a:r>
              <a:rPr lang="ru-RU" sz="2000" dirty="0"/>
              <a:t>«Он вам больше не позвонит»</a:t>
            </a:r>
          </a:p>
        </p:txBody>
      </p:sp>
      <p:sp>
        <p:nvSpPr>
          <p:cNvPr id="25" name="Прямоугольник 24">
            <a:extLst>
              <a:ext uri="{FF2B5EF4-FFF2-40B4-BE49-F238E27FC236}">
                <a16:creationId xmlns:a16="http://schemas.microsoft.com/office/drawing/2014/main" id="{AF248BFC-7441-3880-BF4B-4FD7AFAB9EE6}"/>
              </a:ext>
            </a:extLst>
          </p:cNvPr>
          <p:cNvSpPr/>
          <p:nvPr/>
        </p:nvSpPr>
        <p:spPr>
          <a:xfrm>
            <a:off x="543338" y="1409274"/>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Проблемы </a:t>
            </a:r>
            <a:r>
              <a:rPr lang="ru-RU" sz="1800" b="1" spc="114" dirty="0">
                <a:latin typeface="Arial"/>
                <a:cs typeface="Arial"/>
              </a:rPr>
              <a:t>директора</a:t>
            </a:r>
            <a:endParaRPr lang="ru-RU" sz="1800" dirty="0">
              <a:latin typeface="Arial"/>
              <a:cs typeface="Arial"/>
            </a:endParaRPr>
          </a:p>
        </p:txBody>
      </p:sp>
      <p:sp>
        <p:nvSpPr>
          <p:cNvPr id="26" name="Прямоугольник 25">
            <a:extLst>
              <a:ext uri="{FF2B5EF4-FFF2-40B4-BE49-F238E27FC236}">
                <a16:creationId xmlns:a16="http://schemas.microsoft.com/office/drawing/2014/main" id="{20B080B4-C7C2-16EF-39B6-0936D3115994}"/>
              </a:ext>
            </a:extLst>
          </p:cNvPr>
          <p:cNvSpPr/>
          <p:nvPr/>
        </p:nvSpPr>
        <p:spPr>
          <a:xfrm>
            <a:off x="543337" y="3364019"/>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Действия </a:t>
            </a:r>
            <a:r>
              <a:rPr lang="ru-RU" sz="1800" b="1" spc="114" dirty="0">
                <a:latin typeface="Arial"/>
                <a:cs typeface="Arial"/>
              </a:rPr>
              <a:t>директора</a:t>
            </a:r>
            <a:endParaRPr lang="ru-RU" sz="1800" dirty="0">
              <a:latin typeface="Arial"/>
              <a:cs typeface="Arial"/>
            </a:endParaRPr>
          </a:p>
        </p:txBody>
      </p:sp>
      <p:sp>
        <p:nvSpPr>
          <p:cNvPr id="27" name="Прямоугольник 26">
            <a:extLst>
              <a:ext uri="{FF2B5EF4-FFF2-40B4-BE49-F238E27FC236}">
                <a16:creationId xmlns:a16="http://schemas.microsoft.com/office/drawing/2014/main" id="{C6B8AE77-A7B5-8845-9CF5-71953588F982}"/>
              </a:ext>
            </a:extLst>
          </p:cNvPr>
          <p:cNvSpPr/>
          <p:nvPr/>
        </p:nvSpPr>
        <p:spPr>
          <a:xfrm>
            <a:off x="543339" y="5248916"/>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Ваши проблемы</a:t>
            </a:r>
            <a:endParaRPr lang="ru-RU" sz="1800" dirty="0">
              <a:latin typeface="Arial"/>
              <a:cs typeface="Arial"/>
            </a:endParaRPr>
          </a:p>
        </p:txBody>
      </p:sp>
      <p:sp>
        <p:nvSpPr>
          <p:cNvPr id="28" name="object 8">
            <a:extLst>
              <a:ext uri="{FF2B5EF4-FFF2-40B4-BE49-F238E27FC236}">
                <a16:creationId xmlns:a16="http://schemas.microsoft.com/office/drawing/2014/main" id="{1BF21854-765D-560A-7F51-A3B66C39F222}"/>
              </a:ext>
            </a:extLst>
          </p:cNvPr>
          <p:cNvSpPr txBox="1"/>
          <p:nvPr/>
        </p:nvSpPr>
        <p:spPr>
          <a:xfrm>
            <a:off x="6524476" y="3283922"/>
            <a:ext cx="2327074" cy="384721"/>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lang="ru-RU" sz="1800" spc="135" dirty="0">
                <a:latin typeface="Arial"/>
                <a:cs typeface="Arial"/>
              </a:rPr>
              <a:t>Сроки проекта</a:t>
            </a:r>
            <a:endParaRPr lang="ru-RU" sz="1800" dirty="0">
              <a:latin typeface="Arial"/>
              <a:cs typeface="Arial"/>
            </a:endParaRPr>
          </a:p>
        </p:txBody>
      </p:sp>
      <p:sp>
        <p:nvSpPr>
          <p:cNvPr id="30" name="TextBox 29">
            <a:extLst>
              <a:ext uri="{FF2B5EF4-FFF2-40B4-BE49-F238E27FC236}">
                <a16:creationId xmlns:a16="http://schemas.microsoft.com/office/drawing/2014/main" id="{E9C361A9-A9DD-2030-E0F8-ECBB12C23A9F}"/>
              </a:ext>
            </a:extLst>
          </p:cNvPr>
          <p:cNvSpPr txBox="1"/>
          <p:nvPr/>
        </p:nvSpPr>
        <p:spPr>
          <a:xfrm>
            <a:off x="8986168" y="2267288"/>
            <a:ext cx="2901032" cy="707886"/>
          </a:xfrm>
          <a:prstGeom prst="rect">
            <a:avLst/>
          </a:prstGeom>
          <a:noFill/>
        </p:spPr>
        <p:txBody>
          <a:bodyPr wrap="square">
            <a:spAutoFit/>
          </a:bodyPr>
          <a:lstStyle/>
          <a:p>
            <a:pPr marL="12700">
              <a:lnSpc>
                <a:spcPct val="100000"/>
              </a:lnSpc>
              <a:spcBef>
                <a:spcPts val="1440"/>
              </a:spcBef>
            </a:pPr>
            <a:r>
              <a:rPr lang="ru-RU" sz="2000" b="1" dirty="0"/>
              <a:t>Матрица доверия и прозрачности</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690" y="445896"/>
            <a:ext cx="10515600" cy="689932"/>
          </a:xfrm>
          <a:prstGeom prst="rect">
            <a:avLst/>
          </a:prstGeom>
        </p:spPr>
        <p:txBody>
          <a:bodyPr vert="horz" wrap="square" lIns="0" tIns="12700" rIns="0" bIns="0" rtlCol="0">
            <a:spAutoFit/>
          </a:bodyPr>
          <a:lstStyle/>
          <a:p>
            <a:pPr marL="12700">
              <a:lnSpc>
                <a:spcPct val="100000"/>
              </a:lnSpc>
              <a:spcBef>
                <a:spcPts val="100"/>
              </a:spcBef>
            </a:pPr>
            <a:r>
              <a:rPr dirty="0"/>
              <a:t>Матрица доверия и прозрачности</a:t>
            </a:r>
          </a:p>
        </p:txBody>
      </p:sp>
      <p:grpSp>
        <p:nvGrpSpPr>
          <p:cNvPr id="3" name="object 3"/>
          <p:cNvGrpSpPr/>
          <p:nvPr/>
        </p:nvGrpSpPr>
        <p:grpSpPr>
          <a:xfrm>
            <a:off x="3101009" y="1497497"/>
            <a:ext cx="5923721" cy="4015728"/>
            <a:chOff x="3660047" y="1890222"/>
            <a:chExt cx="4878705" cy="3276600"/>
          </a:xfrm>
        </p:grpSpPr>
        <p:sp>
          <p:nvSpPr>
            <p:cNvPr id="4" name="object 4"/>
            <p:cNvSpPr/>
            <p:nvPr/>
          </p:nvSpPr>
          <p:spPr>
            <a:xfrm>
              <a:off x="3683847" y="1901322"/>
              <a:ext cx="4831080" cy="3254375"/>
            </a:xfrm>
            <a:custGeom>
              <a:avLst/>
              <a:gdLst/>
              <a:ahLst/>
              <a:cxnLst/>
              <a:rect l="l" t="t" r="r" b="b"/>
              <a:pathLst>
                <a:path w="4831080" h="3254375">
                  <a:moveTo>
                    <a:pt x="4830749" y="3254249"/>
                  </a:moveTo>
                  <a:lnTo>
                    <a:pt x="0" y="3254249"/>
                  </a:lnTo>
                  <a:lnTo>
                    <a:pt x="0" y="0"/>
                  </a:lnTo>
                  <a:lnTo>
                    <a:pt x="4830749" y="0"/>
                  </a:lnTo>
                  <a:lnTo>
                    <a:pt x="4830749" y="3254249"/>
                  </a:lnTo>
                  <a:close/>
                </a:path>
              </a:pathLst>
            </a:custGeom>
            <a:solidFill>
              <a:srgbClr val="E9EEF6"/>
            </a:solidFill>
          </p:spPr>
          <p:txBody>
            <a:bodyPr wrap="square" lIns="0" tIns="0" rIns="0" bIns="0" rtlCol="0"/>
            <a:lstStyle/>
            <a:p>
              <a:endParaRPr/>
            </a:p>
          </p:txBody>
        </p:sp>
        <p:sp>
          <p:nvSpPr>
            <p:cNvPr id="5" name="object 5"/>
            <p:cNvSpPr/>
            <p:nvPr/>
          </p:nvSpPr>
          <p:spPr>
            <a:xfrm>
              <a:off x="3683838" y="1901329"/>
              <a:ext cx="4831080" cy="1627505"/>
            </a:xfrm>
            <a:custGeom>
              <a:avLst/>
              <a:gdLst/>
              <a:ahLst/>
              <a:cxnLst/>
              <a:rect l="l" t="t" r="r" b="b"/>
              <a:pathLst>
                <a:path w="4831080" h="1627504">
                  <a:moveTo>
                    <a:pt x="4830750" y="0"/>
                  </a:moveTo>
                  <a:lnTo>
                    <a:pt x="2415375" y="0"/>
                  </a:lnTo>
                  <a:lnTo>
                    <a:pt x="0" y="0"/>
                  </a:lnTo>
                  <a:lnTo>
                    <a:pt x="0" y="1627124"/>
                  </a:lnTo>
                  <a:lnTo>
                    <a:pt x="2415375" y="1627124"/>
                  </a:lnTo>
                  <a:lnTo>
                    <a:pt x="4830750" y="1627124"/>
                  </a:lnTo>
                  <a:lnTo>
                    <a:pt x="4830750" y="0"/>
                  </a:lnTo>
                  <a:close/>
                </a:path>
              </a:pathLst>
            </a:custGeom>
            <a:solidFill>
              <a:srgbClr val="5B9BD4"/>
            </a:solidFill>
          </p:spPr>
          <p:txBody>
            <a:bodyPr wrap="square" lIns="0" tIns="0" rIns="0" bIns="0" rtlCol="0"/>
            <a:lstStyle/>
            <a:p>
              <a:endParaRPr/>
            </a:p>
          </p:txBody>
        </p:sp>
        <p:sp>
          <p:nvSpPr>
            <p:cNvPr id="6" name="object 6"/>
            <p:cNvSpPr/>
            <p:nvPr/>
          </p:nvSpPr>
          <p:spPr>
            <a:xfrm>
              <a:off x="3683838" y="3528453"/>
              <a:ext cx="4831080" cy="1627505"/>
            </a:xfrm>
            <a:custGeom>
              <a:avLst/>
              <a:gdLst/>
              <a:ahLst/>
              <a:cxnLst/>
              <a:rect l="l" t="t" r="r" b="b"/>
              <a:pathLst>
                <a:path w="4831080" h="1627504">
                  <a:moveTo>
                    <a:pt x="4830750" y="0"/>
                  </a:moveTo>
                  <a:lnTo>
                    <a:pt x="2415375" y="0"/>
                  </a:lnTo>
                  <a:lnTo>
                    <a:pt x="0" y="0"/>
                  </a:lnTo>
                  <a:lnTo>
                    <a:pt x="0" y="1627124"/>
                  </a:lnTo>
                  <a:lnTo>
                    <a:pt x="2415375" y="1627124"/>
                  </a:lnTo>
                  <a:lnTo>
                    <a:pt x="4830750" y="1627124"/>
                  </a:lnTo>
                  <a:lnTo>
                    <a:pt x="4830750" y="0"/>
                  </a:lnTo>
                  <a:close/>
                </a:path>
              </a:pathLst>
            </a:custGeom>
            <a:solidFill>
              <a:srgbClr val="D0DEEE"/>
            </a:solidFill>
          </p:spPr>
          <p:txBody>
            <a:bodyPr wrap="square" lIns="0" tIns="0" rIns="0" bIns="0" rtlCol="0"/>
            <a:lstStyle/>
            <a:p>
              <a:endParaRPr/>
            </a:p>
          </p:txBody>
        </p:sp>
        <p:sp>
          <p:nvSpPr>
            <p:cNvPr id="7" name="object 7"/>
            <p:cNvSpPr/>
            <p:nvPr/>
          </p:nvSpPr>
          <p:spPr>
            <a:xfrm>
              <a:off x="3679097" y="1896572"/>
              <a:ext cx="4840605" cy="3263900"/>
            </a:xfrm>
            <a:custGeom>
              <a:avLst/>
              <a:gdLst/>
              <a:ahLst/>
              <a:cxnLst/>
              <a:rect l="l" t="t" r="r" b="b"/>
              <a:pathLst>
                <a:path w="4840605" h="3263900">
                  <a:moveTo>
                    <a:pt x="4749" y="0"/>
                  </a:moveTo>
                  <a:lnTo>
                    <a:pt x="4749" y="3263749"/>
                  </a:lnTo>
                </a:path>
                <a:path w="4840605" h="3263900">
                  <a:moveTo>
                    <a:pt x="2420124" y="0"/>
                  </a:moveTo>
                  <a:lnTo>
                    <a:pt x="2420124" y="3263749"/>
                  </a:lnTo>
                </a:path>
                <a:path w="4840605" h="3263900">
                  <a:moveTo>
                    <a:pt x="4835499" y="0"/>
                  </a:moveTo>
                  <a:lnTo>
                    <a:pt x="4835499" y="3263749"/>
                  </a:lnTo>
                </a:path>
                <a:path w="4840605" h="3263900">
                  <a:moveTo>
                    <a:pt x="0" y="4749"/>
                  </a:moveTo>
                  <a:lnTo>
                    <a:pt x="4840249" y="4749"/>
                  </a:lnTo>
                </a:path>
              </a:pathLst>
            </a:custGeom>
            <a:ln w="12699">
              <a:solidFill>
                <a:srgbClr val="FFFFFF"/>
              </a:solidFill>
            </a:ln>
          </p:spPr>
          <p:txBody>
            <a:bodyPr wrap="square" lIns="0" tIns="0" rIns="0" bIns="0" rtlCol="0"/>
            <a:lstStyle/>
            <a:p>
              <a:endParaRPr/>
            </a:p>
          </p:txBody>
        </p:sp>
        <p:sp>
          <p:nvSpPr>
            <p:cNvPr id="8" name="object 8"/>
            <p:cNvSpPr/>
            <p:nvPr/>
          </p:nvSpPr>
          <p:spPr>
            <a:xfrm>
              <a:off x="3679097" y="3528447"/>
              <a:ext cx="4840605" cy="0"/>
            </a:xfrm>
            <a:custGeom>
              <a:avLst/>
              <a:gdLst/>
              <a:ahLst/>
              <a:cxnLst/>
              <a:rect l="l" t="t" r="r" b="b"/>
              <a:pathLst>
                <a:path w="4840605">
                  <a:moveTo>
                    <a:pt x="0" y="0"/>
                  </a:moveTo>
                  <a:lnTo>
                    <a:pt x="4840249" y="0"/>
                  </a:lnTo>
                </a:path>
              </a:pathLst>
            </a:custGeom>
            <a:ln w="38099">
              <a:solidFill>
                <a:srgbClr val="FFFFFF"/>
              </a:solidFill>
            </a:ln>
          </p:spPr>
          <p:txBody>
            <a:bodyPr wrap="square" lIns="0" tIns="0" rIns="0" bIns="0" rtlCol="0"/>
            <a:lstStyle/>
            <a:p>
              <a:endParaRPr/>
            </a:p>
          </p:txBody>
        </p:sp>
        <p:sp>
          <p:nvSpPr>
            <p:cNvPr id="9" name="object 9"/>
            <p:cNvSpPr/>
            <p:nvPr/>
          </p:nvSpPr>
          <p:spPr>
            <a:xfrm>
              <a:off x="3679097" y="5155571"/>
              <a:ext cx="4840605" cy="0"/>
            </a:xfrm>
            <a:custGeom>
              <a:avLst/>
              <a:gdLst/>
              <a:ahLst/>
              <a:cxnLst/>
              <a:rect l="l" t="t" r="r" b="b"/>
              <a:pathLst>
                <a:path w="4840605">
                  <a:moveTo>
                    <a:pt x="0" y="0"/>
                  </a:moveTo>
                  <a:lnTo>
                    <a:pt x="4840249" y="0"/>
                  </a:lnTo>
                </a:path>
              </a:pathLst>
            </a:custGeom>
            <a:ln w="12699">
              <a:solidFill>
                <a:srgbClr val="FFFFFF"/>
              </a:solidFill>
            </a:ln>
          </p:spPr>
          <p:txBody>
            <a:bodyPr wrap="square" lIns="0" tIns="0" rIns="0" bIns="0" rtlCol="0"/>
            <a:lstStyle/>
            <a:p>
              <a:endParaRPr/>
            </a:p>
          </p:txBody>
        </p:sp>
      </p:grpSp>
      <p:sp>
        <p:nvSpPr>
          <p:cNvPr id="10" name="object 10"/>
          <p:cNvSpPr txBox="1"/>
          <p:nvPr/>
        </p:nvSpPr>
        <p:spPr>
          <a:xfrm>
            <a:off x="3690198" y="3978118"/>
            <a:ext cx="2130102" cy="939800"/>
          </a:xfrm>
          <a:prstGeom prst="rect">
            <a:avLst/>
          </a:prstGeom>
        </p:spPr>
        <p:txBody>
          <a:bodyPr vert="horz" wrap="square" lIns="0" tIns="12700" rIns="0" bIns="0" rtlCol="0">
            <a:spAutoFit/>
          </a:bodyPr>
          <a:lstStyle/>
          <a:p>
            <a:pPr marL="75565" algn="ctr">
              <a:lnSpc>
                <a:spcPct val="100000"/>
              </a:lnSpc>
              <a:spcBef>
                <a:spcPts val="100"/>
              </a:spcBef>
            </a:pPr>
            <a:r>
              <a:rPr sz="6000" b="1" spc="260" dirty="0">
                <a:latin typeface="Arial"/>
                <a:cs typeface="Arial"/>
              </a:rPr>
              <a:t>A</a:t>
            </a:r>
            <a:endParaRPr sz="6000" dirty="0">
              <a:latin typeface="Arial"/>
              <a:cs typeface="Arial"/>
            </a:endParaRPr>
          </a:p>
        </p:txBody>
      </p:sp>
      <p:sp>
        <p:nvSpPr>
          <p:cNvPr id="11" name="object 11"/>
          <p:cNvSpPr txBox="1"/>
          <p:nvPr/>
        </p:nvSpPr>
        <p:spPr>
          <a:xfrm>
            <a:off x="3923137" y="5513225"/>
            <a:ext cx="4561205" cy="1108710"/>
          </a:xfrm>
          <a:prstGeom prst="rect">
            <a:avLst/>
          </a:prstGeom>
        </p:spPr>
        <p:txBody>
          <a:bodyPr vert="horz" wrap="square" lIns="0" tIns="52705" rIns="0" bIns="0" rtlCol="0">
            <a:spAutoFit/>
          </a:bodyPr>
          <a:lstStyle/>
          <a:p>
            <a:pPr marL="76835" algn="ctr">
              <a:lnSpc>
                <a:spcPct val="100000"/>
              </a:lnSpc>
              <a:spcBef>
                <a:spcPts val="415"/>
              </a:spcBef>
              <a:tabLst>
                <a:tab pos="2501265" algn="l"/>
              </a:tabLst>
            </a:pPr>
            <a:r>
              <a:rPr sz="3600" b="1" spc="254" baseline="1157" dirty="0">
                <a:latin typeface="Arial"/>
                <a:cs typeface="Arial"/>
              </a:rPr>
              <a:t>низкая</a:t>
            </a:r>
            <a:r>
              <a:rPr sz="3600" b="1" baseline="1157" dirty="0">
                <a:latin typeface="Arial"/>
                <a:cs typeface="Arial"/>
              </a:rPr>
              <a:t>	</a:t>
            </a:r>
            <a:r>
              <a:rPr sz="2400" b="1" spc="90" dirty="0">
                <a:latin typeface="Arial"/>
                <a:cs typeface="Arial"/>
              </a:rPr>
              <a:t>высокая</a:t>
            </a:r>
            <a:endParaRPr sz="2400">
              <a:latin typeface="Arial"/>
              <a:cs typeface="Arial"/>
            </a:endParaRPr>
          </a:p>
          <a:p>
            <a:pPr algn="ctr">
              <a:lnSpc>
                <a:spcPct val="100000"/>
              </a:lnSpc>
              <a:spcBef>
                <a:spcPts val="530"/>
              </a:spcBef>
            </a:pPr>
            <a:r>
              <a:rPr sz="4000" b="1" spc="140" dirty="0">
                <a:latin typeface="Arial"/>
                <a:cs typeface="Arial"/>
              </a:rPr>
              <a:t>ПРОЗРАЧНОСТЬ</a:t>
            </a:r>
            <a:endParaRPr sz="4000">
              <a:latin typeface="Arial"/>
              <a:cs typeface="Arial"/>
            </a:endParaRPr>
          </a:p>
        </p:txBody>
      </p:sp>
      <p:sp>
        <p:nvSpPr>
          <p:cNvPr id="12" name="object 12"/>
          <p:cNvSpPr txBox="1"/>
          <p:nvPr/>
        </p:nvSpPr>
        <p:spPr>
          <a:xfrm>
            <a:off x="2516409" y="3591914"/>
            <a:ext cx="397510" cy="1209040"/>
          </a:xfrm>
          <a:prstGeom prst="rect">
            <a:avLst/>
          </a:prstGeom>
        </p:spPr>
        <p:txBody>
          <a:bodyPr vert="vert270" wrap="square" lIns="0" tIns="2540" rIns="0" bIns="0" rtlCol="0">
            <a:spAutoFit/>
          </a:bodyPr>
          <a:lstStyle/>
          <a:p>
            <a:pPr marL="12700">
              <a:lnSpc>
                <a:spcPct val="100000"/>
              </a:lnSpc>
              <a:spcBef>
                <a:spcPts val="20"/>
              </a:spcBef>
            </a:pPr>
            <a:r>
              <a:rPr sz="2400" b="1" spc="180" dirty="0">
                <a:latin typeface="Arial"/>
                <a:cs typeface="Arial"/>
              </a:rPr>
              <a:t>низкое</a:t>
            </a:r>
            <a:endParaRPr sz="2400">
              <a:latin typeface="Arial"/>
              <a:cs typeface="Arial"/>
            </a:endParaRPr>
          </a:p>
        </p:txBody>
      </p:sp>
      <p:sp>
        <p:nvSpPr>
          <p:cNvPr id="13" name="object 13"/>
          <p:cNvSpPr txBox="1"/>
          <p:nvPr/>
        </p:nvSpPr>
        <p:spPr>
          <a:xfrm>
            <a:off x="2516410" y="1781648"/>
            <a:ext cx="397510" cy="1440815"/>
          </a:xfrm>
          <a:prstGeom prst="rect">
            <a:avLst/>
          </a:prstGeom>
        </p:spPr>
        <p:txBody>
          <a:bodyPr vert="vert270" wrap="square" lIns="0" tIns="2540" rIns="0" bIns="0" rtlCol="0">
            <a:spAutoFit/>
          </a:bodyPr>
          <a:lstStyle/>
          <a:p>
            <a:pPr marL="12700">
              <a:lnSpc>
                <a:spcPct val="100000"/>
              </a:lnSpc>
              <a:spcBef>
                <a:spcPts val="20"/>
              </a:spcBef>
            </a:pPr>
            <a:r>
              <a:rPr sz="2400" b="1" spc="100" dirty="0">
                <a:latin typeface="Arial"/>
                <a:cs typeface="Arial"/>
              </a:rPr>
              <a:t>высокое</a:t>
            </a:r>
            <a:endParaRPr sz="2400" dirty="0">
              <a:latin typeface="Arial"/>
              <a:cs typeface="Arial"/>
            </a:endParaRPr>
          </a:p>
        </p:txBody>
      </p:sp>
      <p:sp>
        <p:nvSpPr>
          <p:cNvPr id="14" name="object 14"/>
          <p:cNvSpPr txBox="1"/>
          <p:nvPr/>
        </p:nvSpPr>
        <p:spPr>
          <a:xfrm>
            <a:off x="6093038" y="3905226"/>
            <a:ext cx="1831013" cy="936154"/>
          </a:xfrm>
          <a:prstGeom prst="rect">
            <a:avLst/>
          </a:prstGeom>
        </p:spPr>
        <p:txBody>
          <a:bodyPr vert="horz" wrap="square" lIns="0" tIns="12700" rIns="0" bIns="0" rtlCol="0">
            <a:spAutoFit/>
          </a:bodyPr>
          <a:lstStyle/>
          <a:p>
            <a:pPr marL="1056640">
              <a:lnSpc>
                <a:spcPct val="100000"/>
              </a:lnSpc>
              <a:spcBef>
                <a:spcPts val="100"/>
              </a:spcBef>
            </a:pPr>
            <a:r>
              <a:rPr sz="6000" b="1" spc="254" dirty="0">
                <a:latin typeface="Arial"/>
                <a:cs typeface="Arial"/>
              </a:rPr>
              <a:t>B</a:t>
            </a:r>
            <a:endParaRPr sz="6000" dirty="0">
              <a:latin typeface="Arial"/>
              <a:cs typeface="Arial"/>
            </a:endParaRPr>
          </a:p>
        </p:txBody>
      </p:sp>
      <p:sp>
        <p:nvSpPr>
          <p:cNvPr id="15" name="object 15"/>
          <p:cNvSpPr txBox="1"/>
          <p:nvPr/>
        </p:nvSpPr>
        <p:spPr>
          <a:xfrm>
            <a:off x="6105573" y="1940936"/>
            <a:ext cx="2402840" cy="939800"/>
          </a:xfrm>
          <a:prstGeom prst="rect">
            <a:avLst/>
          </a:prstGeom>
        </p:spPr>
        <p:txBody>
          <a:bodyPr vert="horz" wrap="square" lIns="0" tIns="12700" rIns="0" bIns="0" rtlCol="0">
            <a:spAutoFit/>
          </a:bodyPr>
          <a:lstStyle/>
          <a:p>
            <a:pPr marL="1068705">
              <a:lnSpc>
                <a:spcPct val="100000"/>
              </a:lnSpc>
              <a:spcBef>
                <a:spcPts val="100"/>
              </a:spcBef>
            </a:pPr>
            <a:r>
              <a:rPr sz="6000" b="1" spc="65" dirty="0">
                <a:latin typeface="Arial"/>
                <a:cs typeface="Arial"/>
              </a:rPr>
              <a:t>C</a:t>
            </a:r>
            <a:endParaRPr sz="6000">
              <a:latin typeface="Arial"/>
              <a:cs typeface="Arial"/>
            </a:endParaRPr>
          </a:p>
        </p:txBody>
      </p:sp>
      <p:sp>
        <p:nvSpPr>
          <p:cNvPr id="16" name="object 16"/>
          <p:cNvSpPr txBox="1"/>
          <p:nvPr/>
        </p:nvSpPr>
        <p:spPr>
          <a:xfrm>
            <a:off x="3558957" y="1986617"/>
            <a:ext cx="2402840" cy="939800"/>
          </a:xfrm>
          <a:prstGeom prst="rect">
            <a:avLst/>
          </a:prstGeom>
        </p:spPr>
        <p:txBody>
          <a:bodyPr vert="horz" wrap="square" lIns="0" tIns="12700" rIns="0" bIns="0" rtlCol="0">
            <a:spAutoFit/>
          </a:bodyPr>
          <a:lstStyle/>
          <a:p>
            <a:pPr marL="75565" algn="ctr">
              <a:lnSpc>
                <a:spcPct val="100000"/>
              </a:lnSpc>
              <a:spcBef>
                <a:spcPts val="100"/>
              </a:spcBef>
            </a:pPr>
            <a:r>
              <a:rPr sz="6000" b="1" spc="620" dirty="0">
                <a:latin typeface="Arial"/>
                <a:cs typeface="Arial"/>
              </a:rPr>
              <a:t>D</a:t>
            </a:r>
            <a:endParaRPr sz="6000" dirty="0">
              <a:latin typeface="Arial"/>
              <a:cs typeface="Arial"/>
            </a:endParaRPr>
          </a:p>
        </p:txBody>
      </p:sp>
      <p:grpSp>
        <p:nvGrpSpPr>
          <p:cNvPr id="17" name="object 17"/>
          <p:cNvGrpSpPr/>
          <p:nvPr/>
        </p:nvGrpSpPr>
        <p:grpSpPr>
          <a:xfrm>
            <a:off x="4620734" y="2259335"/>
            <a:ext cx="2797810" cy="2124710"/>
            <a:chOff x="4793012" y="2272587"/>
            <a:chExt cx="2797810" cy="2124710"/>
          </a:xfrm>
        </p:grpSpPr>
        <p:sp>
          <p:nvSpPr>
            <p:cNvPr id="18" name="object 18"/>
            <p:cNvSpPr/>
            <p:nvPr/>
          </p:nvSpPr>
          <p:spPr>
            <a:xfrm>
              <a:off x="7330293" y="3304739"/>
              <a:ext cx="248285" cy="381000"/>
            </a:xfrm>
            <a:custGeom>
              <a:avLst/>
              <a:gdLst/>
              <a:ahLst/>
              <a:cxnLst/>
              <a:rect l="l" t="t" r="r" b="b"/>
              <a:pathLst>
                <a:path w="248284" h="381000">
                  <a:moveTo>
                    <a:pt x="185799" y="380941"/>
                  </a:moveTo>
                  <a:lnTo>
                    <a:pt x="61933" y="380941"/>
                  </a:lnTo>
                  <a:lnTo>
                    <a:pt x="61933" y="123865"/>
                  </a:lnTo>
                  <a:lnTo>
                    <a:pt x="0" y="123865"/>
                  </a:lnTo>
                  <a:lnTo>
                    <a:pt x="123866" y="0"/>
                  </a:lnTo>
                  <a:lnTo>
                    <a:pt x="247731" y="123865"/>
                  </a:lnTo>
                  <a:lnTo>
                    <a:pt x="185799" y="123865"/>
                  </a:lnTo>
                  <a:lnTo>
                    <a:pt x="185799" y="380941"/>
                  </a:lnTo>
                  <a:close/>
                </a:path>
              </a:pathLst>
            </a:custGeom>
            <a:solidFill>
              <a:srgbClr val="5B9BD4"/>
            </a:solidFill>
          </p:spPr>
          <p:txBody>
            <a:bodyPr wrap="square" lIns="0" tIns="0" rIns="0" bIns="0" rtlCol="0"/>
            <a:lstStyle/>
            <a:p>
              <a:endParaRPr/>
            </a:p>
          </p:txBody>
        </p:sp>
        <p:sp>
          <p:nvSpPr>
            <p:cNvPr id="19" name="object 19"/>
            <p:cNvSpPr/>
            <p:nvPr/>
          </p:nvSpPr>
          <p:spPr>
            <a:xfrm>
              <a:off x="7330293" y="3304739"/>
              <a:ext cx="248285" cy="381000"/>
            </a:xfrm>
            <a:custGeom>
              <a:avLst/>
              <a:gdLst/>
              <a:ahLst/>
              <a:cxnLst/>
              <a:rect l="l" t="t" r="r" b="b"/>
              <a:pathLst>
                <a:path w="248284" h="381000">
                  <a:moveTo>
                    <a:pt x="0" y="123865"/>
                  </a:moveTo>
                  <a:lnTo>
                    <a:pt x="123866" y="0"/>
                  </a:lnTo>
                  <a:lnTo>
                    <a:pt x="247731" y="123865"/>
                  </a:lnTo>
                  <a:lnTo>
                    <a:pt x="185799" y="123865"/>
                  </a:lnTo>
                  <a:lnTo>
                    <a:pt x="185799" y="380941"/>
                  </a:lnTo>
                  <a:lnTo>
                    <a:pt x="61933" y="380941"/>
                  </a:lnTo>
                  <a:lnTo>
                    <a:pt x="61933" y="123865"/>
                  </a:lnTo>
                  <a:lnTo>
                    <a:pt x="0" y="123865"/>
                  </a:lnTo>
                  <a:close/>
                </a:path>
              </a:pathLst>
            </a:custGeom>
            <a:ln w="25399">
              <a:solidFill>
                <a:srgbClr val="42719B"/>
              </a:solidFill>
            </a:ln>
          </p:spPr>
          <p:txBody>
            <a:bodyPr wrap="square" lIns="0" tIns="0" rIns="0" bIns="0" rtlCol="0"/>
            <a:lstStyle/>
            <a:p>
              <a:endParaRPr/>
            </a:p>
          </p:txBody>
        </p:sp>
        <p:sp>
          <p:nvSpPr>
            <p:cNvPr id="20" name="object 20"/>
            <p:cNvSpPr/>
            <p:nvPr/>
          </p:nvSpPr>
          <p:spPr>
            <a:xfrm>
              <a:off x="5992578" y="2285287"/>
              <a:ext cx="381000" cy="248285"/>
            </a:xfrm>
            <a:custGeom>
              <a:avLst/>
              <a:gdLst/>
              <a:ahLst/>
              <a:cxnLst/>
              <a:rect l="l" t="t" r="r" b="b"/>
              <a:pathLst>
                <a:path w="381000" h="248285">
                  <a:moveTo>
                    <a:pt x="123866" y="247731"/>
                  </a:moveTo>
                  <a:lnTo>
                    <a:pt x="0" y="123865"/>
                  </a:lnTo>
                  <a:lnTo>
                    <a:pt x="123866" y="0"/>
                  </a:lnTo>
                  <a:lnTo>
                    <a:pt x="123866" y="61932"/>
                  </a:lnTo>
                  <a:lnTo>
                    <a:pt x="380941" y="61932"/>
                  </a:lnTo>
                  <a:lnTo>
                    <a:pt x="380941" y="185798"/>
                  </a:lnTo>
                  <a:lnTo>
                    <a:pt x="123866" y="185798"/>
                  </a:lnTo>
                  <a:lnTo>
                    <a:pt x="123866" y="247731"/>
                  </a:lnTo>
                  <a:close/>
                </a:path>
              </a:pathLst>
            </a:custGeom>
            <a:solidFill>
              <a:srgbClr val="5B9BD4"/>
            </a:solidFill>
          </p:spPr>
          <p:txBody>
            <a:bodyPr wrap="square" lIns="0" tIns="0" rIns="0" bIns="0" rtlCol="0"/>
            <a:lstStyle/>
            <a:p>
              <a:endParaRPr/>
            </a:p>
          </p:txBody>
        </p:sp>
        <p:sp>
          <p:nvSpPr>
            <p:cNvPr id="21" name="object 21"/>
            <p:cNvSpPr/>
            <p:nvPr/>
          </p:nvSpPr>
          <p:spPr>
            <a:xfrm>
              <a:off x="5992578" y="2285287"/>
              <a:ext cx="381000" cy="248285"/>
            </a:xfrm>
            <a:custGeom>
              <a:avLst/>
              <a:gdLst/>
              <a:ahLst/>
              <a:cxnLst/>
              <a:rect l="l" t="t" r="r" b="b"/>
              <a:pathLst>
                <a:path w="381000" h="248285">
                  <a:moveTo>
                    <a:pt x="123866" y="247731"/>
                  </a:moveTo>
                  <a:lnTo>
                    <a:pt x="0" y="123865"/>
                  </a:lnTo>
                  <a:lnTo>
                    <a:pt x="123866" y="0"/>
                  </a:lnTo>
                  <a:lnTo>
                    <a:pt x="123866" y="61932"/>
                  </a:lnTo>
                  <a:lnTo>
                    <a:pt x="380941" y="61932"/>
                  </a:lnTo>
                  <a:lnTo>
                    <a:pt x="380941" y="185798"/>
                  </a:lnTo>
                  <a:lnTo>
                    <a:pt x="123866" y="185798"/>
                  </a:lnTo>
                  <a:lnTo>
                    <a:pt x="123866" y="247731"/>
                  </a:lnTo>
                  <a:close/>
                </a:path>
              </a:pathLst>
            </a:custGeom>
            <a:ln w="25399">
              <a:solidFill>
                <a:srgbClr val="42719B"/>
              </a:solidFill>
            </a:ln>
          </p:spPr>
          <p:txBody>
            <a:bodyPr wrap="square" lIns="0" tIns="0" rIns="0" bIns="0" rtlCol="0"/>
            <a:lstStyle/>
            <a:p>
              <a:endParaRPr/>
            </a:p>
          </p:txBody>
        </p:sp>
        <p:sp>
          <p:nvSpPr>
            <p:cNvPr id="22" name="object 22"/>
            <p:cNvSpPr/>
            <p:nvPr/>
          </p:nvSpPr>
          <p:spPr>
            <a:xfrm>
              <a:off x="6023088" y="4136382"/>
              <a:ext cx="381000" cy="248285"/>
            </a:xfrm>
            <a:custGeom>
              <a:avLst/>
              <a:gdLst/>
              <a:ahLst/>
              <a:cxnLst/>
              <a:rect l="l" t="t" r="r" b="b"/>
              <a:pathLst>
                <a:path w="381000" h="248285">
                  <a:moveTo>
                    <a:pt x="257075" y="247731"/>
                  </a:moveTo>
                  <a:lnTo>
                    <a:pt x="257075" y="185798"/>
                  </a:lnTo>
                  <a:lnTo>
                    <a:pt x="0" y="185798"/>
                  </a:lnTo>
                  <a:lnTo>
                    <a:pt x="0" y="61932"/>
                  </a:lnTo>
                  <a:lnTo>
                    <a:pt x="257075" y="61932"/>
                  </a:lnTo>
                  <a:lnTo>
                    <a:pt x="257075" y="0"/>
                  </a:lnTo>
                  <a:lnTo>
                    <a:pt x="380941" y="123865"/>
                  </a:lnTo>
                  <a:lnTo>
                    <a:pt x="257075" y="247731"/>
                  </a:lnTo>
                  <a:close/>
                </a:path>
              </a:pathLst>
            </a:custGeom>
            <a:solidFill>
              <a:srgbClr val="5B9BD4"/>
            </a:solidFill>
          </p:spPr>
          <p:txBody>
            <a:bodyPr wrap="square" lIns="0" tIns="0" rIns="0" bIns="0" rtlCol="0"/>
            <a:lstStyle/>
            <a:p>
              <a:endParaRPr/>
            </a:p>
          </p:txBody>
        </p:sp>
        <p:sp>
          <p:nvSpPr>
            <p:cNvPr id="23" name="object 23"/>
            <p:cNvSpPr/>
            <p:nvPr/>
          </p:nvSpPr>
          <p:spPr>
            <a:xfrm>
              <a:off x="6023088" y="4136382"/>
              <a:ext cx="381000" cy="248285"/>
            </a:xfrm>
            <a:custGeom>
              <a:avLst/>
              <a:gdLst/>
              <a:ahLst/>
              <a:cxnLst/>
              <a:rect l="l" t="t" r="r" b="b"/>
              <a:pathLst>
                <a:path w="381000" h="248285">
                  <a:moveTo>
                    <a:pt x="257075" y="0"/>
                  </a:moveTo>
                  <a:lnTo>
                    <a:pt x="380941" y="123865"/>
                  </a:lnTo>
                  <a:lnTo>
                    <a:pt x="257075" y="247731"/>
                  </a:lnTo>
                  <a:lnTo>
                    <a:pt x="257075" y="185798"/>
                  </a:lnTo>
                  <a:lnTo>
                    <a:pt x="0" y="185798"/>
                  </a:lnTo>
                  <a:lnTo>
                    <a:pt x="0" y="61932"/>
                  </a:lnTo>
                  <a:lnTo>
                    <a:pt x="257075" y="61932"/>
                  </a:lnTo>
                  <a:lnTo>
                    <a:pt x="257075" y="0"/>
                  </a:lnTo>
                  <a:close/>
                </a:path>
              </a:pathLst>
            </a:custGeom>
            <a:ln w="25399">
              <a:solidFill>
                <a:srgbClr val="42719B"/>
              </a:solidFill>
            </a:ln>
          </p:spPr>
          <p:txBody>
            <a:bodyPr wrap="square" lIns="0" tIns="0" rIns="0" bIns="0" rtlCol="0"/>
            <a:lstStyle/>
            <a:p>
              <a:endParaRPr/>
            </a:p>
          </p:txBody>
        </p:sp>
        <p:sp>
          <p:nvSpPr>
            <p:cNvPr id="24" name="object 24"/>
            <p:cNvSpPr/>
            <p:nvPr/>
          </p:nvSpPr>
          <p:spPr>
            <a:xfrm>
              <a:off x="4805712" y="3285782"/>
              <a:ext cx="248285" cy="452755"/>
            </a:xfrm>
            <a:custGeom>
              <a:avLst/>
              <a:gdLst/>
              <a:ahLst/>
              <a:cxnLst/>
              <a:rect l="l" t="t" r="r" b="b"/>
              <a:pathLst>
                <a:path w="248285" h="452754">
                  <a:moveTo>
                    <a:pt x="123865" y="452482"/>
                  </a:moveTo>
                  <a:lnTo>
                    <a:pt x="0" y="328616"/>
                  </a:lnTo>
                  <a:lnTo>
                    <a:pt x="61932" y="328616"/>
                  </a:lnTo>
                  <a:lnTo>
                    <a:pt x="61932" y="123865"/>
                  </a:lnTo>
                  <a:lnTo>
                    <a:pt x="0" y="123865"/>
                  </a:lnTo>
                  <a:lnTo>
                    <a:pt x="123865" y="0"/>
                  </a:lnTo>
                  <a:lnTo>
                    <a:pt x="247732" y="123865"/>
                  </a:lnTo>
                  <a:lnTo>
                    <a:pt x="185798" y="123865"/>
                  </a:lnTo>
                  <a:lnTo>
                    <a:pt x="185798" y="328616"/>
                  </a:lnTo>
                  <a:lnTo>
                    <a:pt x="247732" y="328616"/>
                  </a:lnTo>
                  <a:lnTo>
                    <a:pt x="123865" y="452482"/>
                  </a:lnTo>
                  <a:close/>
                </a:path>
              </a:pathLst>
            </a:custGeom>
            <a:solidFill>
              <a:srgbClr val="FF0000"/>
            </a:solidFill>
          </p:spPr>
          <p:txBody>
            <a:bodyPr wrap="square" lIns="0" tIns="0" rIns="0" bIns="0" rtlCol="0"/>
            <a:lstStyle/>
            <a:p>
              <a:endParaRPr/>
            </a:p>
          </p:txBody>
        </p:sp>
        <p:sp>
          <p:nvSpPr>
            <p:cNvPr id="25" name="object 25"/>
            <p:cNvSpPr/>
            <p:nvPr/>
          </p:nvSpPr>
          <p:spPr>
            <a:xfrm>
              <a:off x="4805712" y="3285782"/>
              <a:ext cx="248285" cy="452755"/>
            </a:xfrm>
            <a:custGeom>
              <a:avLst/>
              <a:gdLst/>
              <a:ahLst/>
              <a:cxnLst/>
              <a:rect l="l" t="t" r="r" b="b"/>
              <a:pathLst>
                <a:path w="248285" h="452754">
                  <a:moveTo>
                    <a:pt x="0" y="123865"/>
                  </a:moveTo>
                  <a:lnTo>
                    <a:pt x="123865" y="0"/>
                  </a:lnTo>
                  <a:lnTo>
                    <a:pt x="247732" y="123865"/>
                  </a:lnTo>
                  <a:lnTo>
                    <a:pt x="185798" y="123865"/>
                  </a:lnTo>
                  <a:lnTo>
                    <a:pt x="185798" y="328616"/>
                  </a:lnTo>
                  <a:lnTo>
                    <a:pt x="247732" y="328616"/>
                  </a:lnTo>
                  <a:lnTo>
                    <a:pt x="123865" y="452482"/>
                  </a:lnTo>
                  <a:lnTo>
                    <a:pt x="0" y="328616"/>
                  </a:lnTo>
                  <a:lnTo>
                    <a:pt x="61932" y="328616"/>
                  </a:lnTo>
                  <a:lnTo>
                    <a:pt x="61932" y="123865"/>
                  </a:lnTo>
                  <a:lnTo>
                    <a:pt x="0" y="123865"/>
                  </a:lnTo>
                  <a:close/>
                </a:path>
              </a:pathLst>
            </a:custGeom>
            <a:ln w="25399">
              <a:solidFill>
                <a:srgbClr val="42719B"/>
              </a:solidFill>
            </a:ln>
          </p:spPr>
          <p:txBody>
            <a:bodyPr wrap="square" lIns="0" tIns="0" rIns="0" bIns="0" rtlCol="0"/>
            <a:lstStyle/>
            <a:p>
              <a:endParaRPr/>
            </a:p>
          </p:txBody>
        </p:sp>
      </p:grpSp>
      <p:sp>
        <p:nvSpPr>
          <p:cNvPr id="26" name="object 26"/>
          <p:cNvSpPr txBox="1"/>
          <p:nvPr/>
        </p:nvSpPr>
        <p:spPr>
          <a:xfrm>
            <a:off x="1799857" y="1927002"/>
            <a:ext cx="645160" cy="2717800"/>
          </a:xfrm>
          <a:prstGeom prst="rect">
            <a:avLst/>
          </a:prstGeom>
        </p:spPr>
        <p:txBody>
          <a:bodyPr vert="vert270" wrap="square" lIns="0" tIns="0" rIns="0" bIns="0" rtlCol="0">
            <a:spAutoFit/>
          </a:bodyPr>
          <a:lstStyle/>
          <a:p>
            <a:pPr marL="12700">
              <a:lnSpc>
                <a:spcPts val="4770"/>
              </a:lnSpc>
            </a:pPr>
            <a:r>
              <a:rPr sz="4000" b="1" spc="180" dirty="0">
                <a:latin typeface="Arial"/>
                <a:cs typeface="Arial"/>
              </a:rPr>
              <a:t>ДОВЕРИЕ</a:t>
            </a:r>
            <a:endParaRPr sz="40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7646"/>
            <a:ext cx="10515600" cy="689932"/>
          </a:xfrm>
          <a:prstGeom prst="rect">
            <a:avLst/>
          </a:prstGeom>
        </p:spPr>
        <p:txBody>
          <a:bodyPr vert="horz" wrap="square" lIns="0" tIns="12700" rIns="0" bIns="0" rtlCol="0">
            <a:spAutoFit/>
          </a:bodyPr>
          <a:lstStyle/>
          <a:p>
            <a:pPr marL="12700">
              <a:lnSpc>
                <a:spcPct val="100000"/>
              </a:lnSpc>
              <a:spcBef>
                <a:spcPts val="100"/>
              </a:spcBef>
            </a:pPr>
            <a:r>
              <a:rPr dirty="0"/>
              <a:t>Матрица доверия и прозрачности</a:t>
            </a:r>
          </a:p>
        </p:txBody>
      </p:sp>
      <p:grpSp>
        <p:nvGrpSpPr>
          <p:cNvPr id="3" name="object 3"/>
          <p:cNvGrpSpPr/>
          <p:nvPr/>
        </p:nvGrpSpPr>
        <p:grpSpPr>
          <a:xfrm>
            <a:off x="1884852" y="1649005"/>
            <a:ext cx="5411470" cy="3809365"/>
            <a:chOff x="3502584" y="1409058"/>
            <a:chExt cx="5411470" cy="3809365"/>
          </a:xfrm>
        </p:grpSpPr>
        <p:sp>
          <p:nvSpPr>
            <p:cNvPr id="4" name="object 4"/>
            <p:cNvSpPr/>
            <p:nvPr/>
          </p:nvSpPr>
          <p:spPr>
            <a:xfrm>
              <a:off x="3519155" y="1412809"/>
              <a:ext cx="5380355" cy="3785870"/>
            </a:xfrm>
            <a:custGeom>
              <a:avLst/>
              <a:gdLst/>
              <a:ahLst/>
              <a:cxnLst/>
              <a:rect l="l" t="t" r="r" b="b"/>
              <a:pathLst>
                <a:path w="5380355" h="3785870">
                  <a:moveTo>
                    <a:pt x="5379789" y="3785776"/>
                  </a:moveTo>
                  <a:lnTo>
                    <a:pt x="0" y="0"/>
                  </a:lnTo>
                  <a:lnTo>
                    <a:pt x="5379789" y="0"/>
                  </a:lnTo>
                  <a:lnTo>
                    <a:pt x="5379789" y="3785776"/>
                  </a:lnTo>
                  <a:close/>
                </a:path>
              </a:pathLst>
            </a:custGeom>
            <a:ln w="25399">
              <a:solidFill>
                <a:srgbClr val="42719B"/>
              </a:solidFill>
            </a:ln>
          </p:spPr>
          <p:txBody>
            <a:bodyPr wrap="square" lIns="0" tIns="0" rIns="0" bIns="0" rtlCol="0"/>
            <a:lstStyle/>
            <a:p>
              <a:endParaRPr/>
            </a:p>
          </p:txBody>
        </p:sp>
        <p:sp>
          <p:nvSpPr>
            <p:cNvPr id="5" name="object 5"/>
            <p:cNvSpPr/>
            <p:nvPr/>
          </p:nvSpPr>
          <p:spPr>
            <a:xfrm>
              <a:off x="3507334" y="1413808"/>
              <a:ext cx="5401945" cy="3799840"/>
            </a:xfrm>
            <a:custGeom>
              <a:avLst/>
              <a:gdLst/>
              <a:ahLst/>
              <a:cxnLst/>
              <a:rect l="l" t="t" r="r" b="b"/>
              <a:pathLst>
                <a:path w="5401945" h="3799840">
                  <a:moveTo>
                    <a:pt x="5401599" y="3799699"/>
                  </a:moveTo>
                  <a:lnTo>
                    <a:pt x="0" y="3799699"/>
                  </a:lnTo>
                  <a:lnTo>
                    <a:pt x="0" y="0"/>
                  </a:lnTo>
                  <a:lnTo>
                    <a:pt x="5401599" y="0"/>
                  </a:lnTo>
                  <a:lnTo>
                    <a:pt x="5401599" y="3799699"/>
                  </a:lnTo>
                  <a:close/>
                </a:path>
              </a:pathLst>
            </a:custGeom>
            <a:solidFill>
              <a:srgbClr val="E9EEF6"/>
            </a:solidFill>
          </p:spPr>
          <p:txBody>
            <a:bodyPr wrap="square" lIns="0" tIns="0" rIns="0" bIns="0" rtlCol="0"/>
            <a:lstStyle/>
            <a:p>
              <a:endParaRPr/>
            </a:p>
          </p:txBody>
        </p:sp>
        <p:sp>
          <p:nvSpPr>
            <p:cNvPr id="6" name="object 6"/>
            <p:cNvSpPr/>
            <p:nvPr/>
          </p:nvSpPr>
          <p:spPr>
            <a:xfrm>
              <a:off x="3507333" y="1413814"/>
              <a:ext cx="5401945" cy="1899920"/>
            </a:xfrm>
            <a:custGeom>
              <a:avLst/>
              <a:gdLst/>
              <a:ahLst/>
              <a:cxnLst/>
              <a:rect l="l" t="t" r="r" b="b"/>
              <a:pathLst>
                <a:path w="5401945" h="1899920">
                  <a:moveTo>
                    <a:pt x="5401589" y="0"/>
                  </a:moveTo>
                  <a:lnTo>
                    <a:pt x="2700794" y="0"/>
                  </a:lnTo>
                  <a:lnTo>
                    <a:pt x="0" y="0"/>
                  </a:lnTo>
                  <a:lnTo>
                    <a:pt x="0" y="1899856"/>
                  </a:lnTo>
                  <a:lnTo>
                    <a:pt x="2700794" y="1899856"/>
                  </a:lnTo>
                  <a:lnTo>
                    <a:pt x="5401589" y="1899856"/>
                  </a:lnTo>
                  <a:lnTo>
                    <a:pt x="5401589" y="0"/>
                  </a:lnTo>
                  <a:close/>
                </a:path>
              </a:pathLst>
            </a:custGeom>
            <a:solidFill>
              <a:srgbClr val="5B9BD4"/>
            </a:solidFill>
          </p:spPr>
          <p:txBody>
            <a:bodyPr wrap="square" lIns="0" tIns="0" rIns="0" bIns="0" rtlCol="0"/>
            <a:lstStyle/>
            <a:p>
              <a:endParaRPr/>
            </a:p>
          </p:txBody>
        </p:sp>
        <p:sp>
          <p:nvSpPr>
            <p:cNvPr id="7" name="object 7"/>
            <p:cNvSpPr/>
            <p:nvPr/>
          </p:nvSpPr>
          <p:spPr>
            <a:xfrm>
              <a:off x="3507333" y="3313671"/>
              <a:ext cx="5401945" cy="1899920"/>
            </a:xfrm>
            <a:custGeom>
              <a:avLst/>
              <a:gdLst/>
              <a:ahLst/>
              <a:cxnLst/>
              <a:rect l="l" t="t" r="r" b="b"/>
              <a:pathLst>
                <a:path w="5401945" h="1899920">
                  <a:moveTo>
                    <a:pt x="5401589" y="0"/>
                  </a:moveTo>
                  <a:lnTo>
                    <a:pt x="2700794" y="0"/>
                  </a:lnTo>
                  <a:lnTo>
                    <a:pt x="0" y="0"/>
                  </a:lnTo>
                  <a:lnTo>
                    <a:pt x="0" y="1899843"/>
                  </a:lnTo>
                  <a:lnTo>
                    <a:pt x="2700794" y="1899843"/>
                  </a:lnTo>
                  <a:lnTo>
                    <a:pt x="5401589" y="1899843"/>
                  </a:lnTo>
                  <a:lnTo>
                    <a:pt x="5401589" y="0"/>
                  </a:lnTo>
                  <a:close/>
                </a:path>
              </a:pathLst>
            </a:custGeom>
            <a:solidFill>
              <a:srgbClr val="D0DEEE"/>
            </a:solidFill>
          </p:spPr>
          <p:txBody>
            <a:bodyPr wrap="square" lIns="0" tIns="0" rIns="0" bIns="0" rtlCol="0"/>
            <a:lstStyle/>
            <a:p>
              <a:endParaRPr/>
            </a:p>
          </p:txBody>
        </p:sp>
        <p:sp>
          <p:nvSpPr>
            <p:cNvPr id="8" name="object 8"/>
            <p:cNvSpPr/>
            <p:nvPr/>
          </p:nvSpPr>
          <p:spPr>
            <a:xfrm>
              <a:off x="3502584" y="1409058"/>
              <a:ext cx="5411470" cy="3809365"/>
            </a:xfrm>
            <a:custGeom>
              <a:avLst/>
              <a:gdLst/>
              <a:ahLst/>
              <a:cxnLst/>
              <a:rect l="l" t="t" r="r" b="b"/>
              <a:pathLst>
                <a:path w="5411470" h="3809365">
                  <a:moveTo>
                    <a:pt x="4749" y="0"/>
                  </a:moveTo>
                  <a:lnTo>
                    <a:pt x="4749" y="3809199"/>
                  </a:lnTo>
                </a:path>
                <a:path w="5411470" h="3809365">
                  <a:moveTo>
                    <a:pt x="2705549" y="0"/>
                  </a:moveTo>
                  <a:lnTo>
                    <a:pt x="2705549" y="3809199"/>
                  </a:lnTo>
                </a:path>
                <a:path w="5411470" h="3809365">
                  <a:moveTo>
                    <a:pt x="5406349" y="0"/>
                  </a:moveTo>
                  <a:lnTo>
                    <a:pt x="5406349" y="3809199"/>
                  </a:lnTo>
                </a:path>
                <a:path w="5411470" h="3809365">
                  <a:moveTo>
                    <a:pt x="0" y="4749"/>
                  </a:moveTo>
                  <a:lnTo>
                    <a:pt x="5411099" y="4749"/>
                  </a:lnTo>
                </a:path>
              </a:pathLst>
            </a:custGeom>
            <a:ln w="12699">
              <a:solidFill>
                <a:srgbClr val="FFFFFF"/>
              </a:solidFill>
            </a:ln>
          </p:spPr>
          <p:txBody>
            <a:bodyPr wrap="square" lIns="0" tIns="0" rIns="0" bIns="0" rtlCol="0"/>
            <a:lstStyle/>
            <a:p>
              <a:endParaRPr/>
            </a:p>
          </p:txBody>
        </p:sp>
        <p:sp>
          <p:nvSpPr>
            <p:cNvPr id="9" name="object 9"/>
            <p:cNvSpPr/>
            <p:nvPr/>
          </p:nvSpPr>
          <p:spPr>
            <a:xfrm>
              <a:off x="3502584" y="3313658"/>
              <a:ext cx="5411470" cy="0"/>
            </a:xfrm>
            <a:custGeom>
              <a:avLst/>
              <a:gdLst/>
              <a:ahLst/>
              <a:cxnLst/>
              <a:rect l="l" t="t" r="r" b="b"/>
              <a:pathLst>
                <a:path w="5411470">
                  <a:moveTo>
                    <a:pt x="0" y="0"/>
                  </a:moveTo>
                  <a:lnTo>
                    <a:pt x="5411099" y="0"/>
                  </a:lnTo>
                </a:path>
              </a:pathLst>
            </a:custGeom>
            <a:ln w="38099">
              <a:solidFill>
                <a:srgbClr val="FFFFFF"/>
              </a:solidFill>
            </a:ln>
          </p:spPr>
          <p:txBody>
            <a:bodyPr wrap="square" lIns="0" tIns="0" rIns="0" bIns="0" rtlCol="0"/>
            <a:lstStyle/>
            <a:p>
              <a:endParaRPr/>
            </a:p>
          </p:txBody>
        </p:sp>
        <p:sp>
          <p:nvSpPr>
            <p:cNvPr id="10" name="object 10"/>
            <p:cNvSpPr/>
            <p:nvPr/>
          </p:nvSpPr>
          <p:spPr>
            <a:xfrm>
              <a:off x="3502584" y="5213509"/>
              <a:ext cx="5411470" cy="0"/>
            </a:xfrm>
            <a:custGeom>
              <a:avLst/>
              <a:gdLst/>
              <a:ahLst/>
              <a:cxnLst/>
              <a:rect l="l" t="t" r="r" b="b"/>
              <a:pathLst>
                <a:path w="5411470">
                  <a:moveTo>
                    <a:pt x="0" y="0"/>
                  </a:moveTo>
                  <a:lnTo>
                    <a:pt x="5411099" y="0"/>
                  </a:lnTo>
                </a:path>
              </a:pathLst>
            </a:custGeom>
            <a:ln w="12699">
              <a:solidFill>
                <a:srgbClr val="FFFFFF"/>
              </a:solidFill>
            </a:ln>
          </p:spPr>
          <p:txBody>
            <a:bodyPr wrap="square" lIns="0" tIns="0" rIns="0" bIns="0" rtlCol="0"/>
            <a:lstStyle/>
            <a:p>
              <a:endParaRPr/>
            </a:p>
          </p:txBody>
        </p:sp>
        <p:sp>
          <p:nvSpPr>
            <p:cNvPr id="11" name="object 11"/>
            <p:cNvSpPr/>
            <p:nvPr/>
          </p:nvSpPr>
          <p:spPr>
            <a:xfrm>
              <a:off x="3519154" y="1449049"/>
              <a:ext cx="5275580" cy="3719195"/>
            </a:xfrm>
            <a:custGeom>
              <a:avLst/>
              <a:gdLst/>
              <a:ahLst/>
              <a:cxnLst/>
              <a:rect l="l" t="t" r="r" b="b"/>
              <a:pathLst>
                <a:path w="5275580" h="3719195">
                  <a:moveTo>
                    <a:pt x="0" y="0"/>
                  </a:moveTo>
                  <a:lnTo>
                    <a:pt x="5275152" y="3718924"/>
                  </a:lnTo>
                </a:path>
              </a:pathLst>
            </a:custGeom>
            <a:ln w="63499">
              <a:solidFill>
                <a:srgbClr val="FF0000"/>
              </a:solidFill>
            </a:ln>
          </p:spPr>
          <p:txBody>
            <a:bodyPr wrap="square" lIns="0" tIns="0" rIns="0" bIns="0" rtlCol="0"/>
            <a:lstStyle/>
            <a:p>
              <a:endParaRPr/>
            </a:p>
          </p:txBody>
        </p:sp>
        <p:sp>
          <p:nvSpPr>
            <p:cNvPr id="12" name="object 12"/>
            <p:cNvSpPr/>
            <p:nvPr/>
          </p:nvSpPr>
          <p:spPr>
            <a:xfrm>
              <a:off x="4583772" y="2744560"/>
              <a:ext cx="339725" cy="1141730"/>
            </a:xfrm>
            <a:custGeom>
              <a:avLst/>
              <a:gdLst/>
              <a:ahLst/>
              <a:cxnLst/>
              <a:rect l="l" t="t" r="r" b="b"/>
              <a:pathLst>
                <a:path w="339725" h="1141729">
                  <a:moveTo>
                    <a:pt x="169612" y="1141298"/>
                  </a:moveTo>
                  <a:lnTo>
                    <a:pt x="0" y="971685"/>
                  </a:lnTo>
                  <a:lnTo>
                    <a:pt x="84806" y="971685"/>
                  </a:lnTo>
                  <a:lnTo>
                    <a:pt x="84806" y="0"/>
                  </a:lnTo>
                  <a:lnTo>
                    <a:pt x="254419" y="0"/>
                  </a:lnTo>
                  <a:lnTo>
                    <a:pt x="254419" y="971685"/>
                  </a:lnTo>
                  <a:lnTo>
                    <a:pt x="339225" y="971685"/>
                  </a:lnTo>
                  <a:lnTo>
                    <a:pt x="169612" y="1141298"/>
                  </a:lnTo>
                  <a:close/>
                </a:path>
              </a:pathLst>
            </a:custGeom>
            <a:solidFill>
              <a:srgbClr val="FF5050"/>
            </a:solidFill>
          </p:spPr>
          <p:txBody>
            <a:bodyPr wrap="square" lIns="0" tIns="0" rIns="0" bIns="0" rtlCol="0"/>
            <a:lstStyle/>
            <a:p>
              <a:endParaRPr/>
            </a:p>
          </p:txBody>
        </p:sp>
        <p:sp>
          <p:nvSpPr>
            <p:cNvPr id="13" name="object 13"/>
            <p:cNvSpPr/>
            <p:nvPr/>
          </p:nvSpPr>
          <p:spPr>
            <a:xfrm>
              <a:off x="4583772" y="2759778"/>
              <a:ext cx="339725" cy="1141730"/>
            </a:xfrm>
            <a:custGeom>
              <a:avLst/>
              <a:gdLst/>
              <a:ahLst/>
              <a:cxnLst/>
              <a:rect l="l" t="t" r="r" b="b"/>
              <a:pathLst>
                <a:path w="339725" h="1141729">
                  <a:moveTo>
                    <a:pt x="0" y="971685"/>
                  </a:moveTo>
                  <a:lnTo>
                    <a:pt x="84806" y="971685"/>
                  </a:lnTo>
                  <a:lnTo>
                    <a:pt x="84806" y="0"/>
                  </a:lnTo>
                  <a:lnTo>
                    <a:pt x="254419" y="0"/>
                  </a:lnTo>
                  <a:lnTo>
                    <a:pt x="254419" y="971685"/>
                  </a:lnTo>
                  <a:lnTo>
                    <a:pt x="339225" y="971685"/>
                  </a:lnTo>
                  <a:lnTo>
                    <a:pt x="169612" y="1141298"/>
                  </a:lnTo>
                  <a:lnTo>
                    <a:pt x="0" y="971685"/>
                  </a:lnTo>
                  <a:close/>
                </a:path>
              </a:pathLst>
            </a:custGeom>
            <a:ln w="25399">
              <a:solidFill>
                <a:srgbClr val="44546A"/>
              </a:solidFill>
            </a:ln>
          </p:spPr>
          <p:txBody>
            <a:bodyPr wrap="square" lIns="0" tIns="0" rIns="0" bIns="0" rtlCol="0"/>
            <a:lstStyle/>
            <a:p>
              <a:endParaRPr/>
            </a:p>
          </p:txBody>
        </p:sp>
        <p:sp>
          <p:nvSpPr>
            <p:cNvPr id="14" name="object 14"/>
            <p:cNvSpPr/>
            <p:nvPr/>
          </p:nvSpPr>
          <p:spPr>
            <a:xfrm>
              <a:off x="5680207" y="4332496"/>
              <a:ext cx="1141730" cy="339725"/>
            </a:xfrm>
            <a:custGeom>
              <a:avLst/>
              <a:gdLst/>
              <a:ahLst/>
              <a:cxnLst/>
              <a:rect l="l" t="t" r="r" b="b"/>
              <a:pathLst>
                <a:path w="1141729" h="339725">
                  <a:moveTo>
                    <a:pt x="971688" y="339225"/>
                  </a:moveTo>
                  <a:lnTo>
                    <a:pt x="971688" y="254419"/>
                  </a:lnTo>
                  <a:lnTo>
                    <a:pt x="0" y="254419"/>
                  </a:lnTo>
                  <a:lnTo>
                    <a:pt x="0" y="84806"/>
                  </a:lnTo>
                  <a:lnTo>
                    <a:pt x="971688" y="84806"/>
                  </a:lnTo>
                  <a:lnTo>
                    <a:pt x="971688" y="0"/>
                  </a:lnTo>
                  <a:lnTo>
                    <a:pt x="1141302" y="169612"/>
                  </a:lnTo>
                  <a:lnTo>
                    <a:pt x="971688" y="339225"/>
                  </a:lnTo>
                  <a:close/>
                </a:path>
              </a:pathLst>
            </a:custGeom>
            <a:solidFill>
              <a:srgbClr val="C4E0B2"/>
            </a:solidFill>
          </p:spPr>
          <p:txBody>
            <a:bodyPr wrap="square" lIns="0" tIns="0" rIns="0" bIns="0" rtlCol="0"/>
            <a:lstStyle/>
            <a:p>
              <a:endParaRPr/>
            </a:p>
          </p:txBody>
        </p:sp>
        <p:sp>
          <p:nvSpPr>
            <p:cNvPr id="15" name="object 15"/>
            <p:cNvSpPr/>
            <p:nvPr/>
          </p:nvSpPr>
          <p:spPr>
            <a:xfrm>
              <a:off x="5719317" y="4327583"/>
              <a:ext cx="1141730" cy="339725"/>
            </a:xfrm>
            <a:custGeom>
              <a:avLst/>
              <a:gdLst/>
              <a:ahLst/>
              <a:cxnLst/>
              <a:rect l="l" t="t" r="r" b="b"/>
              <a:pathLst>
                <a:path w="1141729" h="339725">
                  <a:moveTo>
                    <a:pt x="971688" y="339225"/>
                  </a:moveTo>
                  <a:lnTo>
                    <a:pt x="971688" y="254419"/>
                  </a:lnTo>
                  <a:lnTo>
                    <a:pt x="0" y="254419"/>
                  </a:lnTo>
                  <a:lnTo>
                    <a:pt x="0" y="84806"/>
                  </a:lnTo>
                  <a:lnTo>
                    <a:pt x="971688" y="84806"/>
                  </a:lnTo>
                  <a:lnTo>
                    <a:pt x="971688" y="0"/>
                  </a:lnTo>
                  <a:lnTo>
                    <a:pt x="1141302" y="169612"/>
                  </a:lnTo>
                  <a:lnTo>
                    <a:pt x="971688" y="339225"/>
                  </a:lnTo>
                  <a:close/>
                </a:path>
              </a:pathLst>
            </a:custGeom>
            <a:ln w="25399">
              <a:solidFill>
                <a:srgbClr val="44546A"/>
              </a:solidFill>
            </a:ln>
          </p:spPr>
          <p:txBody>
            <a:bodyPr wrap="square" lIns="0" tIns="0" rIns="0" bIns="0" rtlCol="0"/>
            <a:lstStyle/>
            <a:p>
              <a:endParaRPr/>
            </a:p>
          </p:txBody>
        </p:sp>
        <p:sp>
          <p:nvSpPr>
            <p:cNvPr id="16" name="object 16"/>
            <p:cNvSpPr/>
            <p:nvPr/>
          </p:nvSpPr>
          <p:spPr>
            <a:xfrm>
              <a:off x="7420363" y="2720101"/>
              <a:ext cx="339725" cy="1141730"/>
            </a:xfrm>
            <a:custGeom>
              <a:avLst/>
              <a:gdLst/>
              <a:ahLst/>
              <a:cxnLst/>
              <a:rect l="l" t="t" r="r" b="b"/>
              <a:pathLst>
                <a:path w="339725" h="1141729">
                  <a:moveTo>
                    <a:pt x="254419" y="1141298"/>
                  </a:moveTo>
                  <a:lnTo>
                    <a:pt x="84806" y="1141298"/>
                  </a:lnTo>
                  <a:lnTo>
                    <a:pt x="84806" y="169612"/>
                  </a:lnTo>
                  <a:lnTo>
                    <a:pt x="0" y="169612"/>
                  </a:lnTo>
                  <a:lnTo>
                    <a:pt x="169612" y="0"/>
                  </a:lnTo>
                  <a:lnTo>
                    <a:pt x="339225" y="169612"/>
                  </a:lnTo>
                  <a:lnTo>
                    <a:pt x="254419" y="169612"/>
                  </a:lnTo>
                  <a:lnTo>
                    <a:pt x="254419" y="1141298"/>
                  </a:lnTo>
                  <a:close/>
                </a:path>
              </a:pathLst>
            </a:custGeom>
            <a:solidFill>
              <a:srgbClr val="C4E0B2"/>
            </a:solidFill>
          </p:spPr>
          <p:txBody>
            <a:bodyPr wrap="square" lIns="0" tIns="0" rIns="0" bIns="0" rtlCol="0"/>
            <a:lstStyle/>
            <a:p>
              <a:endParaRPr/>
            </a:p>
          </p:txBody>
        </p:sp>
        <p:sp>
          <p:nvSpPr>
            <p:cNvPr id="17" name="object 17"/>
            <p:cNvSpPr/>
            <p:nvPr/>
          </p:nvSpPr>
          <p:spPr>
            <a:xfrm>
              <a:off x="7415588" y="2709549"/>
              <a:ext cx="339725" cy="1141730"/>
            </a:xfrm>
            <a:custGeom>
              <a:avLst/>
              <a:gdLst/>
              <a:ahLst/>
              <a:cxnLst/>
              <a:rect l="l" t="t" r="r" b="b"/>
              <a:pathLst>
                <a:path w="339725" h="1141729">
                  <a:moveTo>
                    <a:pt x="339225" y="169612"/>
                  </a:moveTo>
                  <a:lnTo>
                    <a:pt x="254419" y="169612"/>
                  </a:lnTo>
                  <a:lnTo>
                    <a:pt x="254419" y="1141298"/>
                  </a:lnTo>
                  <a:lnTo>
                    <a:pt x="84806" y="1141298"/>
                  </a:lnTo>
                  <a:lnTo>
                    <a:pt x="84806" y="169612"/>
                  </a:lnTo>
                  <a:lnTo>
                    <a:pt x="0" y="169612"/>
                  </a:lnTo>
                  <a:lnTo>
                    <a:pt x="169612" y="0"/>
                  </a:lnTo>
                  <a:lnTo>
                    <a:pt x="339225" y="169612"/>
                  </a:lnTo>
                  <a:close/>
                </a:path>
              </a:pathLst>
            </a:custGeom>
            <a:ln w="25399">
              <a:solidFill>
                <a:srgbClr val="44546A"/>
              </a:solidFill>
            </a:ln>
          </p:spPr>
          <p:txBody>
            <a:bodyPr wrap="square" lIns="0" tIns="0" rIns="0" bIns="0" rtlCol="0"/>
            <a:lstStyle/>
            <a:p>
              <a:endParaRPr/>
            </a:p>
          </p:txBody>
        </p:sp>
      </p:grpSp>
      <p:sp>
        <p:nvSpPr>
          <p:cNvPr id="18" name="object 18"/>
          <p:cNvSpPr txBox="1"/>
          <p:nvPr/>
        </p:nvSpPr>
        <p:spPr>
          <a:xfrm>
            <a:off x="2342816" y="5460216"/>
            <a:ext cx="4561205" cy="1108710"/>
          </a:xfrm>
          <a:prstGeom prst="rect">
            <a:avLst/>
          </a:prstGeom>
        </p:spPr>
        <p:txBody>
          <a:bodyPr vert="horz" wrap="square" lIns="0" tIns="52705" rIns="0" bIns="0" rtlCol="0">
            <a:spAutoFit/>
          </a:bodyPr>
          <a:lstStyle/>
          <a:p>
            <a:pPr marL="76835" algn="ctr">
              <a:lnSpc>
                <a:spcPct val="100000"/>
              </a:lnSpc>
              <a:spcBef>
                <a:spcPts val="415"/>
              </a:spcBef>
              <a:tabLst>
                <a:tab pos="2501265" algn="l"/>
              </a:tabLst>
            </a:pPr>
            <a:r>
              <a:rPr sz="3600" b="1" spc="254" baseline="1157" dirty="0">
                <a:latin typeface="Arial"/>
                <a:cs typeface="Arial"/>
              </a:rPr>
              <a:t>низкая</a:t>
            </a:r>
            <a:r>
              <a:rPr sz="3600" b="1" baseline="1157" dirty="0">
                <a:latin typeface="Arial"/>
                <a:cs typeface="Arial"/>
              </a:rPr>
              <a:t>	</a:t>
            </a:r>
            <a:r>
              <a:rPr sz="2400" b="1" spc="90" dirty="0">
                <a:latin typeface="Arial"/>
                <a:cs typeface="Arial"/>
              </a:rPr>
              <a:t>высокая</a:t>
            </a:r>
            <a:endParaRPr sz="2400">
              <a:latin typeface="Arial"/>
              <a:cs typeface="Arial"/>
            </a:endParaRPr>
          </a:p>
          <a:p>
            <a:pPr algn="ctr">
              <a:lnSpc>
                <a:spcPct val="100000"/>
              </a:lnSpc>
              <a:spcBef>
                <a:spcPts val="530"/>
              </a:spcBef>
            </a:pPr>
            <a:r>
              <a:rPr sz="4000" b="1" spc="140" dirty="0">
                <a:latin typeface="Arial"/>
                <a:cs typeface="Arial"/>
              </a:rPr>
              <a:t>ПРОЗРАЧНОСТЬ</a:t>
            </a:r>
            <a:endParaRPr sz="4000">
              <a:latin typeface="Arial"/>
              <a:cs typeface="Arial"/>
            </a:endParaRPr>
          </a:p>
        </p:txBody>
      </p:sp>
      <p:sp>
        <p:nvSpPr>
          <p:cNvPr id="19" name="object 19"/>
          <p:cNvSpPr txBox="1"/>
          <p:nvPr/>
        </p:nvSpPr>
        <p:spPr>
          <a:xfrm>
            <a:off x="1426417" y="3803949"/>
            <a:ext cx="397510" cy="1209040"/>
          </a:xfrm>
          <a:prstGeom prst="rect">
            <a:avLst/>
          </a:prstGeom>
        </p:spPr>
        <p:txBody>
          <a:bodyPr vert="vert270" wrap="square" lIns="0" tIns="2540" rIns="0" bIns="0" rtlCol="0">
            <a:spAutoFit/>
          </a:bodyPr>
          <a:lstStyle/>
          <a:p>
            <a:pPr marL="12700">
              <a:lnSpc>
                <a:spcPct val="100000"/>
              </a:lnSpc>
              <a:spcBef>
                <a:spcPts val="20"/>
              </a:spcBef>
            </a:pPr>
            <a:r>
              <a:rPr sz="2400" b="1" spc="180" dirty="0">
                <a:latin typeface="Arial"/>
                <a:cs typeface="Arial"/>
              </a:rPr>
              <a:t>низкое</a:t>
            </a:r>
            <a:endParaRPr sz="2400">
              <a:latin typeface="Arial"/>
              <a:cs typeface="Arial"/>
            </a:endParaRPr>
          </a:p>
        </p:txBody>
      </p:sp>
      <p:sp>
        <p:nvSpPr>
          <p:cNvPr id="20" name="object 20"/>
          <p:cNvSpPr txBox="1"/>
          <p:nvPr/>
        </p:nvSpPr>
        <p:spPr>
          <a:xfrm>
            <a:off x="1426418" y="1993683"/>
            <a:ext cx="397510" cy="1440815"/>
          </a:xfrm>
          <a:prstGeom prst="rect">
            <a:avLst/>
          </a:prstGeom>
        </p:spPr>
        <p:txBody>
          <a:bodyPr vert="vert270" wrap="square" lIns="0" tIns="2540" rIns="0" bIns="0" rtlCol="0">
            <a:spAutoFit/>
          </a:bodyPr>
          <a:lstStyle/>
          <a:p>
            <a:pPr marL="12700">
              <a:lnSpc>
                <a:spcPct val="100000"/>
              </a:lnSpc>
              <a:spcBef>
                <a:spcPts val="20"/>
              </a:spcBef>
            </a:pPr>
            <a:r>
              <a:rPr sz="2400" b="1" spc="100" dirty="0">
                <a:latin typeface="Arial"/>
                <a:cs typeface="Arial"/>
              </a:rPr>
              <a:t>высокое</a:t>
            </a:r>
            <a:endParaRPr sz="2400">
              <a:latin typeface="Arial"/>
              <a:cs typeface="Arial"/>
            </a:endParaRPr>
          </a:p>
        </p:txBody>
      </p:sp>
      <p:sp>
        <p:nvSpPr>
          <p:cNvPr id="21" name="object 26">
            <a:extLst>
              <a:ext uri="{FF2B5EF4-FFF2-40B4-BE49-F238E27FC236}">
                <a16:creationId xmlns:a16="http://schemas.microsoft.com/office/drawing/2014/main" id="{5B960E48-7C10-EA6E-BDB2-FFC115E1E3EE}"/>
              </a:ext>
            </a:extLst>
          </p:cNvPr>
          <p:cNvSpPr txBox="1"/>
          <p:nvPr/>
        </p:nvSpPr>
        <p:spPr>
          <a:xfrm>
            <a:off x="842389" y="1993263"/>
            <a:ext cx="645160" cy="2717800"/>
          </a:xfrm>
          <a:prstGeom prst="rect">
            <a:avLst/>
          </a:prstGeom>
        </p:spPr>
        <p:txBody>
          <a:bodyPr vert="vert270" wrap="square" lIns="0" tIns="0" rIns="0" bIns="0" rtlCol="0">
            <a:spAutoFit/>
          </a:bodyPr>
          <a:lstStyle/>
          <a:p>
            <a:pPr marL="12700">
              <a:lnSpc>
                <a:spcPts val="4770"/>
              </a:lnSpc>
            </a:pPr>
            <a:r>
              <a:rPr sz="4000" b="1" spc="180" dirty="0">
                <a:latin typeface="Arial"/>
                <a:cs typeface="Arial"/>
              </a:rPr>
              <a:t>ДОВЕРИЕ</a:t>
            </a:r>
            <a:endParaRPr sz="4000" dirty="0">
              <a:latin typeface="Arial"/>
              <a:cs typeface="Arial"/>
            </a:endParaRPr>
          </a:p>
        </p:txBody>
      </p:sp>
      <p:sp>
        <p:nvSpPr>
          <p:cNvPr id="22" name="object 16">
            <a:extLst>
              <a:ext uri="{FF2B5EF4-FFF2-40B4-BE49-F238E27FC236}">
                <a16:creationId xmlns:a16="http://schemas.microsoft.com/office/drawing/2014/main" id="{213E5062-CBE7-074A-F344-819853B37EB1}"/>
              </a:ext>
            </a:extLst>
          </p:cNvPr>
          <p:cNvSpPr/>
          <p:nvPr/>
        </p:nvSpPr>
        <p:spPr>
          <a:xfrm rot="16200000">
            <a:off x="4460467" y="1769726"/>
            <a:ext cx="339725" cy="1141730"/>
          </a:xfrm>
          <a:custGeom>
            <a:avLst/>
            <a:gdLst/>
            <a:ahLst/>
            <a:cxnLst/>
            <a:rect l="l" t="t" r="r" b="b"/>
            <a:pathLst>
              <a:path w="339725" h="1141729">
                <a:moveTo>
                  <a:pt x="254419" y="1141298"/>
                </a:moveTo>
                <a:lnTo>
                  <a:pt x="84806" y="1141298"/>
                </a:lnTo>
                <a:lnTo>
                  <a:pt x="84806" y="169612"/>
                </a:lnTo>
                <a:lnTo>
                  <a:pt x="0" y="169612"/>
                </a:lnTo>
                <a:lnTo>
                  <a:pt x="169612" y="0"/>
                </a:lnTo>
                <a:lnTo>
                  <a:pt x="339225" y="169612"/>
                </a:lnTo>
                <a:lnTo>
                  <a:pt x="254419" y="169612"/>
                </a:lnTo>
                <a:lnTo>
                  <a:pt x="254419" y="1141298"/>
                </a:lnTo>
                <a:close/>
              </a:path>
            </a:pathLst>
          </a:custGeom>
          <a:solidFill>
            <a:srgbClr val="C4E0B2"/>
          </a:solidFill>
        </p:spPr>
        <p:txBody>
          <a:bodyPr wrap="square" lIns="0" tIns="0" rIns="0" bIns="0" rtlCol="0"/>
          <a:lstStyle/>
          <a:p>
            <a:endParaRPr/>
          </a:p>
        </p:txBody>
      </p:sp>
      <p:sp>
        <p:nvSpPr>
          <p:cNvPr id="24" name="object 17">
            <a:extLst>
              <a:ext uri="{FF2B5EF4-FFF2-40B4-BE49-F238E27FC236}">
                <a16:creationId xmlns:a16="http://schemas.microsoft.com/office/drawing/2014/main" id="{9FB0B424-AA75-DB99-E77D-2FCA791FBECE}"/>
              </a:ext>
            </a:extLst>
          </p:cNvPr>
          <p:cNvSpPr/>
          <p:nvPr/>
        </p:nvSpPr>
        <p:spPr>
          <a:xfrm rot="16200000">
            <a:off x="4451897" y="1777141"/>
            <a:ext cx="339725" cy="1141730"/>
          </a:xfrm>
          <a:custGeom>
            <a:avLst/>
            <a:gdLst/>
            <a:ahLst/>
            <a:cxnLst/>
            <a:rect l="l" t="t" r="r" b="b"/>
            <a:pathLst>
              <a:path w="339725" h="1141729">
                <a:moveTo>
                  <a:pt x="339225" y="169612"/>
                </a:moveTo>
                <a:lnTo>
                  <a:pt x="254419" y="169612"/>
                </a:lnTo>
                <a:lnTo>
                  <a:pt x="254419" y="1141298"/>
                </a:lnTo>
                <a:lnTo>
                  <a:pt x="84806" y="1141298"/>
                </a:lnTo>
                <a:lnTo>
                  <a:pt x="84806" y="169612"/>
                </a:lnTo>
                <a:lnTo>
                  <a:pt x="0" y="169612"/>
                </a:lnTo>
                <a:lnTo>
                  <a:pt x="169612" y="0"/>
                </a:lnTo>
                <a:lnTo>
                  <a:pt x="339225" y="169612"/>
                </a:lnTo>
                <a:close/>
              </a:path>
            </a:pathLst>
          </a:custGeom>
          <a:ln w="25399">
            <a:solidFill>
              <a:srgbClr val="44546A"/>
            </a:solidFill>
          </a:ln>
        </p:spPr>
        <p:txBody>
          <a:bodyPr wrap="square" lIns="0" tIns="0" rIns="0" bIns="0" rtlCol="0"/>
          <a:lstStyle/>
          <a:p>
            <a:endParaRPr/>
          </a:p>
        </p:txBody>
      </p:sp>
      <p:sp>
        <p:nvSpPr>
          <p:cNvPr id="23" name="TextBox 22">
            <a:extLst>
              <a:ext uri="{FF2B5EF4-FFF2-40B4-BE49-F238E27FC236}">
                <a16:creationId xmlns:a16="http://schemas.microsoft.com/office/drawing/2014/main" id="{B8606658-30FD-A24C-BB2C-98E3C6F568A6}"/>
              </a:ext>
            </a:extLst>
          </p:cNvPr>
          <p:cNvSpPr txBox="1"/>
          <p:nvPr/>
        </p:nvSpPr>
        <p:spPr>
          <a:xfrm>
            <a:off x="7912678" y="1681164"/>
            <a:ext cx="3777113" cy="3754874"/>
          </a:xfrm>
          <a:prstGeom prst="rect">
            <a:avLst/>
          </a:prstGeom>
          <a:noFill/>
        </p:spPr>
        <p:txBody>
          <a:bodyPr wrap="square" rtlCol="0">
            <a:spAutoFit/>
          </a:bodyPr>
          <a:lstStyle/>
          <a:p>
            <a:r>
              <a:rPr lang="ru-RU" sz="2000" dirty="0"/>
              <a:t>Чтобы выстроить доверие, выстраиваем прозрачность:</a:t>
            </a:r>
          </a:p>
          <a:p>
            <a:pPr marL="180000" indent="-180000">
              <a:buFont typeface="Arial" panose="020B0604020202020204" pitchFamily="34" charset="0"/>
              <a:buChar char="•"/>
            </a:pPr>
            <a:r>
              <a:rPr lang="ru-RU" sz="2000" dirty="0"/>
              <a:t>Даём наверх / клиенту. Больше </a:t>
            </a:r>
            <a:r>
              <a:rPr lang="ru-RU" sz="2000" b="1" dirty="0"/>
              <a:t>отчётов, графиков, планов, визуализация</a:t>
            </a:r>
          </a:p>
          <a:p>
            <a:pPr marL="180000" indent="-180000">
              <a:buFont typeface="Arial" panose="020B0604020202020204" pitchFamily="34" charset="0"/>
              <a:buChar char="•"/>
            </a:pPr>
            <a:r>
              <a:rPr lang="ru-RU" sz="2000" dirty="0"/>
              <a:t>Дать понимание что у вас происходит, какие у вас есть ресурсы и т.п.</a:t>
            </a:r>
          </a:p>
          <a:p>
            <a:pPr marL="180000" indent="-180000">
              <a:buFont typeface="Arial" panose="020B0604020202020204" pitchFamily="34" charset="0"/>
              <a:buChar char="•"/>
            </a:pPr>
            <a:r>
              <a:rPr lang="ru-RU" sz="2000" b="1" dirty="0"/>
              <a:t>Доски</a:t>
            </a:r>
            <a:r>
              <a:rPr lang="ru-RU" sz="2000" dirty="0"/>
              <a:t>: </a:t>
            </a:r>
            <a:r>
              <a:rPr lang="en-US" sz="2000" dirty="0"/>
              <a:t>Scrum / Kanban</a:t>
            </a:r>
          </a:p>
          <a:p>
            <a:pPr marL="180000" indent="-180000">
              <a:buFont typeface="Arial" panose="020B0604020202020204" pitchFamily="34" charset="0"/>
              <a:buChar char="•"/>
            </a:pPr>
            <a:r>
              <a:rPr lang="ru-RU" sz="2000" dirty="0"/>
              <a:t>Периодические встречи: </a:t>
            </a:r>
            <a:r>
              <a:rPr lang="en-US" sz="2000" b="1" dirty="0"/>
              <a:t>status meeting</a:t>
            </a:r>
          </a:p>
          <a:p>
            <a:pPr marL="180000" indent="-180000">
              <a:buFont typeface="Arial" panose="020B0604020202020204" pitchFamily="34" charset="0"/>
              <a:buChar char="•"/>
            </a:pPr>
            <a:endParaRPr lang="ru-RU" dirty="0"/>
          </a:p>
        </p:txBody>
      </p:sp>
      <p:cxnSp>
        <p:nvCxnSpPr>
          <p:cNvPr id="26" name="Прямая со стрелкой 25">
            <a:extLst>
              <a:ext uri="{FF2B5EF4-FFF2-40B4-BE49-F238E27FC236}">
                <a16:creationId xmlns:a16="http://schemas.microsoft.com/office/drawing/2014/main" id="{A27DE3FB-4D7E-7A3F-4FDF-3FE1652480B6}"/>
              </a:ext>
            </a:extLst>
          </p:cNvPr>
          <p:cNvCxnSpPr>
            <a:cxnSpLocks/>
          </p:cNvCxnSpPr>
          <p:nvPr/>
        </p:nvCxnSpPr>
        <p:spPr>
          <a:xfrm flipH="1">
            <a:off x="4570786" y="4141455"/>
            <a:ext cx="3222572" cy="285703"/>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378" y="1778307"/>
            <a:ext cx="10190413" cy="3906198"/>
          </a:xfrm>
          <a:prstGeom prst="rect">
            <a:avLst/>
          </a:prstGeom>
        </p:spPr>
        <p:txBody>
          <a:bodyPr vert="horz" wrap="square" lIns="0" tIns="12700" rIns="0" bIns="0" rtlCol="0">
            <a:spAutoFit/>
          </a:bodyPr>
          <a:lstStyle/>
          <a:p>
            <a:pPr marL="321945" indent="-309880">
              <a:lnSpc>
                <a:spcPct val="100000"/>
              </a:lnSpc>
              <a:spcBef>
                <a:spcPts val="100"/>
              </a:spcBef>
              <a:buChar char="●"/>
              <a:tabLst>
                <a:tab pos="321945" algn="l"/>
                <a:tab pos="322580" algn="l"/>
              </a:tabLst>
            </a:pPr>
            <a:r>
              <a:rPr sz="2400" b="1" dirty="0"/>
              <a:t>Где ваши отношения в матрице доверия и прозрачности?</a:t>
            </a:r>
          </a:p>
          <a:p>
            <a:pPr marL="321945" indent="-309880">
              <a:lnSpc>
                <a:spcPct val="100000"/>
              </a:lnSpc>
              <a:spcBef>
                <a:spcPts val="1725"/>
              </a:spcBef>
              <a:buChar char="●"/>
              <a:tabLst>
                <a:tab pos="321945" algn="l"/>
                <a:tab pos="322580" algn="l"/>
              </a:tabLst>
            </a:pPr>
            <a:r>
              <a:rPr sz="2400" dirty="0"/>
              <a:t>Какие проблемы есть у вас?</a:t>
            </a:r>
          </a:p>
          <a:p>
            <a:pPr marL="321945" indent="-309880">
              <a:lnSpc>
                <a:spcPct val="100000"/>
              </a:lnSpc>
              <a:spcBef>
                <a:spcPts val="1730"/>
              </a:spcBef>
              <a:buChar char="●"/>
              <a:tabLst>
                <a:tab pos="321945" algn="l"/>
                <a:tab pos="322580" algn="l"/>
              </a:tabLst>
            </a:pPr>
            <a:r>
              <a:rPr sz="2400" b="1" dirty="0"/>
              <a:t>Какие проблемы решают «сверху»?</a:t>
            </a:r>
          </a:p>
          <a:p>
            <a:pPr marL="321945" indent="-309880">
              <a:lnSpc>
                <a:spcPct val="100000"/>
              </a:lnSpc>
              <a:spcBef>
                <a:spcPts val="1730"/>
              </a:spcBef>
              <a:buChar char="●"/>
              <a:tabLst>
                <a:tab pos="321945" algn="l"/>
                <a:tab pos="322580" algn="l"/>
              </a:tabLst>
            </a:pPr>
            <a:r>
              <a:rPr sz="2400" dirty="0"/>
              <a:t>Как вы можете прояснить и решить проблемы верхов?</a:t>
            </a:r>
          </a:p>
          <a:p>
            <a:pPr marL="321945" indent="-309880">
              <a:lnSpc>
                <a:spcPct val="100000"/>
              </a:lnSpc>
              <a:spcBef>
                <a:spcPts val="1725"/>
              </a:spcBef>
              <a:buChar char="●"/>
              <a:tabLst>
                <a:tab pos="321945" algn="l"/>
                <a:tab pos="322580" algn="l"/>
              </a:tabLst>
            </a:pPr>
            <a:r>
              <a:rPr sz="2400" dirty="0"/>
              <a:t>Как вы можете поддерживать необходимый уровень прозрачности?</a:t>
            </a:r>
          </a:p>
          <a:p>
            <a:pPr marL="321945" indent="-309880">
              <a:lnSpc>
                <a:spcPct val="100000"/>
              </a:lnSpc>
              <a:spcBef>
                <a:spcPts val="1730"/>
              </a:spcBef>
              <a:buChar char="●"/>
              <a:tabLst>
                <a:tab pos="321945" algn="l"/>
                <a:tab pos="322580" algn="l"/>
              </a:tabLst>
            </a:pPr>
            <a:r>
              <a:rPr sz="2400" b="1" dirty="0"/>
              <a:t>Какой веер решений есть для ваших проблем?</a:t>
            </a:r>
          </a:p>
          <a:p>
            <a:pPr marL="321945" indent="-309880">
              <a:lnSpc>
                <a:spcPct val="100000"/>
              </a:lnSpc>
              <a:spcBef>
                <a:spcPts val="1725"/>
              </a:spcBef>
              <a:buChar char="●"/>
              <a:tabLst>
                <a:tab pos="321945" algn="l"/>
                <a:tab pos="322580" algn="l"/>
              </a:tabLst>
            </a:pPr>
            <a:r>
              <a:rPr sz="2400" dirty="0"/>
              <a:t>К каким аргументам «сверху» прислушаются лучше? (DISC)</a:t>
            </a:r>
          </a:p>
        </p:txBody>
      </p:sp>
      <p:sp>
        <p:nvSpPr>
          <p:cNvPr id="3" name="object 3"/>
          <p:cNvSpPr txBox="1">
            <a:spLocks noGrp="1"/>
          </p:cNvSpPr>
          <p:nvPr>
            <p:ph type="title"/>
          </p:nvPr>
        </p:nvSpPr>
        <p:spPr>
          <a:xfrm>
            <a:off x="729378" y="704738"/>
            <a:ext cx="10515600" cy="566822"/>
          </a:xfrm>
          <a:prstGeom prst="rect">
            <a:avLst/>
          </a:prstGeom>
        </p:spPr>
        <p:txBody>
          <a:bodyPr vert="horz" wrap="square" lIns="0" tIns="12700" rIns="0" bIns="0" rtlCol="0">
            <a:spAutoFit/>
          </a:bodyPr>
          <a:lstStyle/>
          <a:p>
            <a:pPr marL="12700">
              <a:lnSpc>
                <a:spcPct val="100000"/>
              </a:lnSpc>
              <a:spcBef>
                <a:spcPts val="100"/>
              </a:spcBef>
            </a:pPr>
            <a:r>
              <a:rPr sz="3600" spc="195" dirty="0"/>
              <a:t>Конструктивная</a:t>
            </a:r>
            <a:r>
              <a:rPr sz="3600" spc="20" dirty="0"/>
              <a:t> </a:t>
            </a:r>
            <a:r>
              <a:rPr sz="3600" spc="250" dirty="0"/>
              <a:t>коммуникация</a:t>
            </a:r>
            <a:r>
              <a:rPr sz="3600" spc="25" dirty="0"/>
              <a:t> </a:t>
            </a:r>
            <a:r>
              <a:rPr sz="3600" spc="125" dirty="0"/>
              <a:t>«наверх»</a:t>
            </a:r>
            <a:endParaRPr sz="3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8BC5DCC-2857-2DF8-A572-DB8A65006BA5}"/>
              </a:ext>
            </a:extLst>
          </p:cNvPr>
          <p:cNvSpPr>
            <a:spLocks noGrp="1"/>
          </p:cNvSpPr>
          <p:nvPr>
            <p:ph type="title"/>
          </p:nvPr>
        </p:nvSpPr>
        <p:spPr>
          <a:xfrm>
            <a:off x="831850" y="1709739"/>
            <a:ext cx="10515600" cy="2398436"/>
          </a:xfrm>
        </p:spPr>
        <p:txBody>
          <a:bodyPr>
            <a:normAutofit/>
          </a:bodyPr>
          <a:lstStyle/>
          <a:p>
            <a:r>
              <a:rPr lang="ru-RU" sz="5400" dirty="0">
                <a:solidFill>
                  <a:srgbClr val="7030A0"/>
                </a:solidFill>
              </a:rPr>
              <a:t>Транзактный анализ</a:t>
            </a:r>
            <a:r>
              <a:rPr lang="ru-RU" sz="5400" dirty="0"/>
              <a:t> и</a:t>
            </a:r>
            <a:br>
              <a:rPr lang="ru-RU" sz="5400" dirty="0"/>
            </a:br>
            <a:r>
              <a:rPr lang="ru-RU" sz="5400" dirty="0">
                <a:solidFill>
                  <a:srgbClr val="C00000"/>
                </a:solidFill>
              </a:rPr>
              <a:t>конфликты в отношениях</a:t>
            </a:r>
          </a:p>
        </p:txBody>
      </p:sp>
      <p:sp>
        <p:nvSpPr>
          <p:cNvPr id="5" name="Текст 4">
            <a:extLst>
              <a:ext uri="{FF2B5EF4-FFF2-40B4-BE49-F238E27FC236}">
                <a16:creationId xmlns:a16="http://schemas.microsoft.com/office/drawing/2014/main" id="{5D63B16C-2A53-8D48-0D6D-444908A2A3B3}"/>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145287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B3DA888-9BA6-9825-1AC6-492EE6BA47E4}"/>
              </a:ext>
            </a:extLst>
          </p:cNvPr>
          <p:cNvSpPr>
            <a:spLocks noGrp="1"/>
          </p:cNvSpPr>
          <p:nvPr>
            <p:ph type="title"/>
          </p:nvPr>
        </p:nvSpPr>
        <p:spPr>
          <a:xfrm>
            <a:off x="556592" y="378379"/>
            <a:ext cx="8070573" cy="814318"/>
          </a:xfrm>
        </p:spPr>
        <p:txBody>
          <a:bodyPr/>
          <a:lstStyle/>
          <a:p>
            <a:r>
              <a:rPr lang="ru-RU" dirty="0"/>
              <a:t>Транзактный анализ, Эрик Берн</a:t>
            </a:r>
          </a:p>
        </p:txBody>
      </p:sp>
      <p:sp>
        <p:nvSpPr>
          <p:cNvPr id="5" name="Объект 4">
            <a:extLst>
              <a:ext uri="{FF2B5EF4-FFF2-40B4-BE49-F238E27FC236}">
                <a16:creationId xmlns:a16="http://schemas.microsoft.com/office/drawing/2014/main" id="{FD32C2D8-203D-DA8F-38B8-EEF266105C83}"/>
              </a:ext>
            </a:extLst>
          </p:cNvPr>
          <p:cNvSpPr>
            <a:spLocks noGrp="1"/>
          </p:cNvSpPr>
          <p:nvPr>
            <p:ph idx="1"/>
          </p:nvPr>
        </p:nvSpPr>
        <p:spPr>
          <a:xfrm>
            <a:off x="556592" y="1338470"/>
            <a:ext cx="8203096" cy="5300869"/>
          </a:xfrm>
        </p:spPr>
        <p:txBody>
          <a:bodyPr>
            <a:normAutofit fontScale="77500" lnSpcReduction="20000"/>
          </a:bodyPr>
          <a:lstStyle/>
          <a:p>
            <a:pPr marL="0" indent="0">
              <a:buNone/>
            </a:pPr>
            <a:r>
              <a:rPr lang="ru-RU" dirty="0"/>
              <a:t>Наблюдая за поведением людей в разных ролях, </a:t>
            </a:r>
            <a:r>
              <a:rPr lang="ru-RU" b="1" dirty="0"/>
              <a:t>Эрик Берн</a:t>
            </a:r>
            <a:r>
              <a:rPr lang="ru-RU" dirty="0"/>
              <a:t> создал теорию транзактного анализа, согласно которой в структуре психики каждого человека есть три части: </a:t>
            </a:r>
            <a:r>
              <a:rPr lang="ru-RU" b="1" dirty="0"/>
              <a:t>детская, родительская и взрослая</a:t>
            </a:r>
            <a:r>
              <a:rPr lang="ru-RU" dirty="0"/>
              <a:t>.</a:t>
            </a:r>
          </a:p>
          <a:p>
            <a:pPr marL="0" indent="0">
              <a:buNone/>
            </a:pPr>
            <a:r>
              <a:rPr lang="ru-RU" dirty="0"/>
              <a:t>Осуществляя взаимодействие с другими людьми, мы действуем из определенного эго-состояния (детского, родительского или взрослого), что влияет на качество и результат этого взаимодействия.</a:t>
            </a:r>
          </a:p>
          <a:p>
            <a:pPr marL="0" indent="0">
              <a:buNone/>
            </a:pPr>
            <a:r>
              <a:rPr lang="ru-RU" dirty="0"/>
              <a:t>Сложности возникают, когда мы </a:t>
            </a:r>
            <a:r>
              <a:rPr lang="ru-RU" b="1" dirty="0"/>
              <a:t>недостаточно гибко</a:t>
            </a:r>
            <a:r>
              <a:rPr lang="ru-RU" dirty="0"/>
              <a:t> можем </a:t>
            </a:r>
            <a:r>
              <a:rPr lang="ru-RU" b="1" dirty="0"/>
              <a:t>переключаться между состояниями</a:t>
            </a:r>
            <a:r>
              <a:rPr lang="ru-RU" dirty="0"/>
              <a:t>, и одно из эго-состояний в нас не проявлено, а другое, наоборот, раздуто чрезмерно.</a:t>
            </a:r>
          </a:p>
          <a:p>
            <a:pPr marL="0" indent="0">
              <a:buNone/>
            </a:pPr>
            <a:endParaRPr lang="ru-RU" dirty="0"/>
          </a:p>
          <a:p>
            <a:pPr marL="0" indent="0">
              <a:buNone/>
            </a:pPr>
            <a:r>
              <a:rPr lang="ru-RU" dirty="0"/>
              <a:t>Из-за </a:t>
            </a:r>
            <a:r>
              <a:rPr lang="ru-RU" b="1" dirty="0"/>
              <a:t>нарушения соотношений </a:t>
            </a:r>
            <a:r>
              <a:rPr lang="ru-RU" dirty="0"/>
              <a:t>внутренних </a:t>
            </a:r>
            <a:r>
              <a:rPr lang="ru-RU" b="1" dirty="0"/>
              <a:t>эго-состояний</a:t>
            </a:r>
            <a:r>
              <a:rPr lang="ru-RU" dirty="0"/>
              <a:t> могут возникнуть: апатия, депрессия, гиперконтроль, невроз, обсессивно-компульсивное расстройство, выгорание, созависимые отношения, бесконечный «поиск себя» и т.п.</a:t>
            </a:r>
          </a:p>
          <a:p>
            <a:pPr marL="0" indent="0">
              <a:buNone/>
            </a:pPr>
            <a:r>
              <a:rPr lang="ru-RU" dirty="0"/>
              <a:t>Понимая, как эго-состояние влияет на поведение человека, можно взаимодействовать с окружающими людьми более эффективно и с наименьшими потерями решать возникающие конфликты.</a:t>
            </a:r>
          </a:p>
        </p:txBody>
      </p:sp>
      <p:pic>
        <p:nvPicPr>
          <p:cNvPr id="7" name="Рисунок 6">
            <a:extLst>
              <a:ext uri="{FF2B5EF4-FFF2-40B4-BE49-F238E27FC236}">
                <a16:creationId xmlns:a16="http://schemas.microsoft.com/office/drawing/2014/main" id="{452E3EB2-57B3-732C-BE48-CF4FCC1D7E14}"/>
              </a:ext>
            </a:extLst>
          </p:cNvPr>
          <p:cNvPicPr>
            <a:picLocks noChangeAspect="1"/>
          </p:cNvPicPr>
          <p:nvPr/>
        </p:nvPicPr>
        <p:blipFill>
          <a:blip r:embed="rId2"/>
          <a:stretch>
            <a:fillRect/>
          </a:stretch>
        </p:blipFill>
        <p:spPr>
          <a:xfrm>
            <a:off x="8759687" y="1431786"/>
            <a:ext cx="3321326" cy="4017223"/>
          </a:xfrm>
          <a:prstGeom prst="rect">
            <a:avLst/>
          </a:prstGeom>
        </p:spPr>
      </p:pic>
      <p:sp>
        <p:nvSpPr>
          <p:cNvPr id="8" name="TextBox 7">
            <a:extLst>
              <a:ext uri="{FF2B5EF4-FFF2-40B4-BE49-F238E27FC236}">
                <a16:creationId xmlns:a16="http://schemas.microsoft.com/office/drawing/2014/main" id="{36202FA0-A529-33E0-E374-25DC59EAB703}"/>
              </a:ext>
            </a:extLst>
          </p:cNvPr>
          <p:cNvSpPr txBox="1"/>
          <p:nvPr/>
        </p:nvSpPr>
        <p:spPr>
          <a:xfrm>
            <a:off x="8759688" y="5542325"/>
            <a:ext cx="3180522" cy="923330"/>
          </a:xfrm>
          <a:prstGeom prst="rect">
            <a:avLst/>
          </a:prstGeom>
          <a:noFill/>
        </p:spPr>
        <p:txBody>
          <a:bodyPr wrap="square" rtlCol="0">
            <a:spAutoFit/>
          </a:bodyPr>
          <a:lstStyle/>
          <a:p>
            <a:pPr algn="ctr"/>
            <a:r>
              <a:rPr lang="ru-RU" dirty="0"/>
              <a:t>Эрик Берн</a:t>
            </a:r>
          </a:p>
          <a:p>
            <a:pPr algn="ctr"/>
            <a:r>
              <a:rPr lang="ru-RU" dirty="0"/>
              <a:t>легендарный американский психиатр</a:t>
            </a:r>
          </a:p>
        </p:txBody>
      </p:sp>
    </p:spTree>
    <p:extLst>
      <p:ext uri="{BB962C8B-B14F-4D97-AF65-F5344CB8AC3E}">
        <p14:creationId xmlns:p14="http://schemas.microsoft.com/office/powerpoint/2010/main" val="58376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1BBB7-2009-C474-1993-0CCFA6D6F94A}"/>
              </a:ext>
            </a:extLst>
          </p:cNvPr>
          <p:cNvSpPr>
            <a:spLocks noGrp="1"/>
          </p:cNvSpPr>
          <p:nvPr>
            <p:ph type="title"/>
          </p:nvPr>
        </p:nvSpPr>
        <p:spPr>
          <a:xfrm>
            <a:off x="838200" y="365125"/>
            <a:ext cx="6967330" cy="1026353"/>
          </a:xfrm>
        </p:spPr>
        <p:txBody>
          <a:bodyPr/>
          <a:lstStyle/>
          <a:p>
            <a:r>
              <a:rPr lang="ru-RU" dirty="0"/>
              <a:t>Как возникают конфликты</a:t>
            </a:r>
          </a:p>
        </p:txBody>
      </p:sp>
      <p:sp>
        <p:nvSpPr>
          <p:cNvPr id="3" name="Объект 2">
            <a:extLst>
              <a:ext uri="{FF2B5EF4-FFF2-40B4-BE49-F238E27FC236}">
                <a16:creationId xmlns:a16="http://schemas.microsoft.com/office/drawing/2014/main" id="{0DD4A475-DAFF-3329-FE50-7B5D8E23C613}"/>
              </a:ext>
            </a:extLst>
          </p:cNvPr>
          <p:cNvSpPr>
            <a:spLocks noGrp="1"/>
          </p:cNvSpPr>
          <p:nvPr>
            <p:ph idx="1"/>
          </p:nvPr>
        </p:nvSpPr>
        <p:spPr>
          <a:xfrm>
            <a:off x="838200" y="1391478"/>
            <a:ext cx="7298635" cy="5367131"/>
          </a:xfrm>
        </p:spPr>
        <p:txBody>
          <a:bodyPr>
            <a:normAutofit fontScale="92500" lnSpcReduction="10000"/>
          </a:bodyPr>
          <a:lstStyle/>
          <a:p>
            <a:pPr marL="0" indent="0">
              <a:buNone/>
            </a:pPr>
            <a:r>
              <a:rPr lang="ru-RU" dirty="0"/>
              <a:t>Если трансакции имеют параллельный характер, конфликта не возникает.</a:t>
            </a:r>
          </a:p>
          <a:p>
            <a:pPr marL="0" indent="0">
              <a:buNone/>
            </a:pPr>
            <a:r>
              <a:rPr lang="ru-RU" dirty="0"/>
              <a:t>Независимо от содержания трансакции, запрос получает соответствующую реакцию, и оба собеседника удовлетворены результатом этого взаимодействия.</a:t>
            </a:r>
          </a:p>
          <a:p>
            <a:endParaRPr lang="ru-RU" dirty="0"/>
          </a:p>
          <a:p>
            <a:pPr marL="0" indent="0">
              <a:buNone/>
            </a:pPr>
            <a:r>
              <a:rPr lang="ru-RU" dirty="0"/>
              <a:t>Но если трансакции пересекаются (ответ происходит не из того эго-состояния, к которому был адресован запрос, и направлен не к тому эго-состоянию, которое было инициатором беседы), возникает конфликт. Можно сказать, что в этом случае реакция не соответствует вызвавшему ее стимулу.</a:t>
            </a:r>
          </a:p>
        </p:txBody>
      </p:sp>
      <p:pic>
        <p:nvPicPr>
          <p:cNvPr id="4" name="object 4">
            <a:extLst>
              <a:ext uri="{FF2B5EF4-FFF2-40B4-BE49-F238E27FC236}">
                <a16:creationId xmlns:a16="http://schemas.microsoft.com/office/drawing/2014/main" id="{46F04F6E-F60B-7D96-0229-7193FB5B1D49}"/>
              </a:ext>
            </a:extLst>
          </p:cNvPr>
          <p:cNvPicPr/>
          <p:nvPr/>
        </p:nvPicPr>
        <p:blipFill rotWithShape="1">
          <a:blip r:embed="rId2" cstate="print"/>
          <a:srcRect l="11733" t="2823" r="13373" b="3559"/>
          <a:stretch/>
        </p:blipFill>
        <p:spPr>
          <a:xfrm>
            <a:off x="9032681" y="172279"/>
            <a:ext cx="2562971" cy="3203713"/>
          </a:xfrm>
          <a:prstGeom prst="rect">
            <a:avLst/>
          </a:prstGeom>
        </p:spPr>
      </p:pic>
      <p:pic>
        <p:nvPicPr>
          <p:cNvPr id="5" name="object 4">
            <a:extLst>
              <a:ext uri="{FF2B5EF4-FFF2-40B4-BE49-F238E27FC236}">
                <a16:creationId xmlns:a16="http://schemas.microsoft.com/office/drawing/2014/main" id="{91129E07-58E8-A04D-E429-94FE19D4CA04}"/>
              </a:ext>
            </a:extLst>
          </p:cNvPr>
          <p:cNvPicPr/>
          <p:nvPr/>
        </p:nvPicPr>
        <p:blipFill rotWithShape="1">
          <a:blip r:embed="rId3" cstate="print"/>
          <a:srcRect l="11255" t="2679" r="12343" b="4361"/>
          <a:stretch/>
        </p:blipFill>
        <p:spPr>
          <a:xfrm>
            <a:off x="9032680" y="3554024"/>
            <a:ext cx="2562972" cy="3118445"/>
          </a:xfrm>
          <a:prstGeom prst="rect">
            <a:avLst/>
          </a:prstGeom>
        </p:spPr>
      </p:pic>
    </p:spTree>
    <p:extLst>
      <p:ext uri="{BB962C8B-B14F-4D97-AF65-F5344CB8AC3E}">
        <p14:creationId xmlns:p14="http://schemas.microsoft.com/office/powerpoint/2010/main" val="282203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C700C1-56E7-0485-1626-8B370256FC66}"/>
              </a:ext>
            </a:extLst>
          </p:cNvPr>
          <p:cNvSpPr>
            <a:spLocks noGrp="1"/>
          </p:cNvSpPr>
          <p:nvPr>
            <p:ph type="title"/>
          </p:nvPr>
        </p:nvSpPr>
        <p:spPr/>
        <p:txBody>
          <a:bodyPr/>
          <a:lstStyle/>
          <a:p>
            <a:r>
              <a:rPr lang="ru-RU" dirty="0"/>
              <a:t>Когда применяется?</a:t>
            </a:r>
          </a:p>
        </p:txBody>
      </p:sp>
      <p:sp>
        <p:nvSpPr>
          <p:cNvPr id="3" name="Объект 2">
            <a:extLst>
              <a:ext uri="{FF2B5EF4-FFF2-40B4-BE49-F238E27FC236}">
                <a16:creationId xmlns:a16="http://schemas.microsoft.com/office/drawing/2014/main" id="{2BD84146-5ACB-06A8-9B17-D813BC15CE81}"/>
              </a:ext>
            </a:extLst>
          </p:cNvPr>
          <p:cNvSpPr>
            <a:spLocks noGrp="1"/>
          </p:cNvSpPr>
          <p:nvPr>
            <p:ph idx="1"/>
          </p:nvPr>
        </p:nvSpPr>
        <p:spPr/>
        <p:txBody>
          <a:bodyPr/>
          <a:lstStyle/>
          <a:p>
            <a:r>
              <a:rPr lang="ru-RU" dirty="0"/>
              <a:t>Если сотрудник не реагирует на обратную связь</a:t>
            </a:r>
          </a:p>
          <a:p>
            <a:r>
              <a:rPr lang="ru-RU" dirty="0"/>
              <a:t>Если со стороны сотрудника произошло серьезное нарушение</a:t>
            </a:r>
          </a:p>
          <a:p>
            <a:r>
              <a:rPr lang="ru-RU" dirty="0"/>
              <a:t>Если в команде случился серьезный конфликт</a:t>
            </a:r>
          </a:p>
          <a:p>
            <a:r>
              <a:rPr lang="ru-RU" dirty="0"/>
              <a:t>Если игнорирование ситуации может повлечь за собой серьезные последствия: убытки, закрытие проекта и т.д.</a:t>
            </a:r>
          </a:p>
        </p:txBody>
      </p:sp>
    </p:spTree>
    <p:extLst>
      <p:ext uri="{BB962C8B-B14F-4D97-AF65-F5344CB8AC3E}">
        <p14:creationId xmlns:p14="http://schemas.microsoft.com/office/powerpoint/2010/main" val="3659886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B5B225-84C6-9B86-5718-3397F66F290F}"/>
              </a:ext>
            </a:extLst>
          </p:cNvPr>
          <p:cNvSpPr>
            <a:spLocks noGrp="1"/>
          </p:cNvSpPr>
          <p:nvPr>
            <p:ph type="title"/>
          </p:nvPr>
        </p:nvSpPr>
        <p:spPr>
          <a:xfrm>
            <a:off x="662609" y="325370"/>
            <a:ext cx="10515600" cy="827569"/>
          </a:xfrm>
        </p:spPr>
        <p:txBody>
          <a:bodyPr/>
          <a:lstStyle/>
          <a:p>
            <a:r>
              <a:rPr lang="ru-RU" dirty="0"/>
              <a:t>Поведение родителя</a:t>
            </a:r>
          </a:p>
        </p:txBody>
      </p:sp>
      <p:sp>
        <p:nvSpPr>
          <p:cNvPr id="3" name="Объект 2">
            <a:extLst>
              <a:ext uri="{FF2B5EF4-FFF2-40B4-BE49-F238E27FC236}">
                <a16:creationId xmlns:a16="http://schemas.microsoft.com/office/drawing/2014/main" id="{13B0435D-9B79-A74D-5F69-257C82C1399F}"/>
              </a:ext>
            </a:extLst>
          </p:cNvPr>
          <p:cNvSpPr>
            <a:spLocks noGrp="1"/>
          </p:cNvSpPr>
          <p:nvPr>
            <p:ph idx="1"/>
          </p:nvPr>
        </p:nvSpPr>
        <p:spPr>
          <a:xfrm>
            <a:off x="662609" y="1311966"/>
            <a:ext cx="10919791" cy="5327373"/>
          </a:xfrm>
        </p:spPr>
        <p:txBody>
          <a:bodyPr>
            <a:noAutofit/>
          </a:bodyPr>
          <a:lstStyle/>
          <a:p>
            <a:pPr marL="0" indent="0">
              <a:spcBef>
                <a:spcPts val="1500"/>
              </a:spcBef>
              <a:buNone/>
            </a:pPr>
            <a:r>
              <a:rPr lang="ru-RU" sz="1900" b="1" dirty="0"/>
              <a:t>Родительская часть психики:</a:t>
            </a:r>
          </a:p>
          <a:p>
            <a:pPr>
              <a:spcBef>
                <a:spcPts val="700"/>
              </a:spcBef>
            </a:pPr>
            <a:r>
              <a:rPr lang="ru-RU" sz="1900" dirty="0"/>
              <a:t>Отвечает за хранение </a:t>
            </a:r>
            <a:r>
              <a:rPr lang="ru-RU" sz="1900" b="1" dirty="0"/>
              <a:t>правил и норм</a:t>
            </a:r>
            <a:r>
              <a:rPr lang="ru-RU" sz="1900" dirty="0"/>
              <a:t>, </a:t>
            </a:r>
            <a:r>
              <a:rPr lang="ru-RU" sz="1900" b="1" dirty="0"/>
              <a:t>устоев</a:t>
            </a:r>
            <a:r>
              <a:rPr lang="ru-RU" sz="1900" dirty="0"/>
              <a:t> </a:t>
            </a:r>
            <a:r>
              <a:rPr lang="ru-RU" sz="1900" b="1" dirty="0"/>
              <a:t>и традиций</a:t>
            </a:r>
            <a:r>
              <a:rPr lang="ru-RU" sz="1900" dirty="0"/>
              <a:t>.</a:t>
            </a:r>
          </a:p>
          <a:p>
            <a:pPr>
              <a:spcBef>
                <a:spcPts val="700"/>
              </a:spcBef>
            </a:pPr>
            <a:r>
              <a:rPr lang="ru-RU" sz="1900" dirty="0"/>
              <a:t>Любимые слова: «</a:t>
            </a:r>
            <a:r>
              <a:rPr lang="ru-RU" sz="1900" b="1" dirty="0"/>
              <a:t>надо</a:t>
            </a:r>
            <a:r>
              <a:rPr lang="ru-RU" sz="1900" dirty="0"/>
              <a:t>», «</a:t>
            </a:r>
            <a:r>
              <a:rPr lang="ru-RU" sz="1900" b="1" dirty="0"/>
              <a:t>должен</a:t>
            </a:r>
            <a:r>
              <a:rPr lang="ru-RU" sz="1900" dirty="0"/>
              <a:t>», «</a:t>
            </a:r>
            <a:r>
              <a:rPr lang="ru-RU" sz="1900" b="1" dirty="0"/>
              <a:t>обязан</a:t>
            </a:r>
            <a:r>
              <a:rPr lang="ru-RU" sz="1900" dirty="0"/>
              <a:t>».</a:t>
            </a:r>
          </a:p>
          <a:p>
            <a:pPr>
              <a:spcBef>
                <a:spcPts val="700"/>
              </a:spcBef>
            </a:pPr>
            <a:r>
              <a:rPr lang="ru-RU" sz="1900" dirty="0"/>
              <a:t>Рассуждает категориями «</a:t>
            </a:r>
            <a:r>
              <a:rPr lang="ru-RU" sz="1900" b="1" dirty="0"/>
              <a:t>правильно/неправильно</a:t>
            </a:r>
            <a:r>
              <a:rPr lang="ru-RU" sz="1900" dirty="0"/>
              <a:t>», «</a:t>
            </a:r>
            <a:r>
              <a:rPr lang="ru-RU" sz="1900" b="1" dirty="0"/>
              <a:t>хорошо/плохо</a:t>
            </a:r>
            <a:r>
              <a:rPr lang="ru-RU" sz="1900" dirty="0"/>
              <a:t>».</a:t>
            </a:r>
          </a:p>
          <a:p>
            <a:pPr>
              <a:spcBef>
                <a:spcPts val="700"/>
              </a:spcBef>
            </a:pPr>
            <a:r>
              <a:rPr lang="ru-RU" sz="1900" dirty="0"/>
              <a:t>Требует, руководит, учит, наставляет, заботится, критикует, осуждает или одобряет, покровительствует.</a:t>
            </a:r>
          </a:p>
          <a:p>
            <a:pPr>
              <a:spcBef>
                <a:spcPts val="700"/>
              </a:spcBef>
            </a:pPr>
            <a:r>
              <a:rPr lang="ru-RU" sz="1900" dirty="0"/>
              <a:t>Это эго-состояние формируется на основе опыта родительской семьи, полученного в ходе воспитания.</a:t>
            </a:r>
          </a:p>
          <a:p>
            <a:pPr marL="0" indent="0">
              <a:spcBef>
                <a:spcPts val="1500"/>
              </a:spcBef>
              <a:buNone/>
            </a:pPr>
            <a:r>
              <a:rPr lang="ru-RU" sz="1900" b="1" dirty="0"/>
              <a:t>Если что-то пошло не так</a:t>
            </a:r>
            <a:r>
              <a:rPr lang="en-US" sz="1900" b="1" dirty="0"/>
              <a:t>:</a:t>
            </a:r>
            <a:endParaRPr lang="ru-RU" sz="1900" b="1" dirty="0"/>
          </a:p>
          <a:p>
            <a:pPr>
              <a:spcBef>
                <a:spcPts val="700"/>
              </a:spcBef>
            </a:pPr>
            <a:r>
              <a:rPr lang="ru-RU" sz="1900" dirty="0"/>
              <a:t>Если родительская часть психики сформирована </a:t>
            </a:r>
            <a:r>
              <a:rPr lang="ru-RU" sz="1900" b="1" dirty="0"/>
              <a:t>недостаточно</a:t>
            </a:r>
            <a:r>
              <a:rPr lang="ru-RU" sz="1900" dirty="0"/>
              <a:t>, человек не умеет себя структурировать, организовать, мало ориентируется на требования социума, а также не может позаботиться о себе и других.</a:t>
            </a:r>
          </a:p>
          <a:p>
            <a:pPr>
              <a:spcBef>
                <a:spcPts val="700"/>
              </a:spcBef>
            </a:pPr>
            <a:r>
              <a:rPr lang="ru-RU" sz="1900" dirty="0"/>
              <a:t>Если внутренний родитель выражен </a:t>
            </a:r>
            <a:r>
              <a:rPr lang="ru-RU" sz="1900" b="1" dirty="0"/>
              <a:t>чрезмерно</a:t>
            </a:r>
            <a:r>
              <a:rPr lang="ru-RU" sz="1900" dirty="0"/>
              <a:t>, это ведет к самокритике, обесцениванию своих успехов, избыточной заботе о других в ущерб себе, гиперответственности, неумению отдыхать и расслабляться.</a:t>
            </a:r>
          </a:p>
        </p:txBody>
      </p:sp>
    </p:spTree>
    <p:extLst>
      <p:ext uri="{BB962C8B-B14F-4D97-AF65-F5344CB8AC3E}">
        <p14:creationId xmlns:p14="http://schemas.microsoft.com/office/powerpoint/2010/main" val="3799341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0E8030-C812-4B33-8EA1-D315C9E603FC}"/>
              </a:ext>
            </a:extLst>
          </p:cNvPr>
          <p:cNvSpPr>
            <a:spLocks noGrp="1"/>
          </p:cNvSpPr>
          <p:nvPr>
            <p:ph type="title"/>
          </p:nvPr>
        </p:nvSpPr>
        <p:spPr>
          <a:xfrm>
            <a:off x="745434" y="496957"/>
            <a:ext cx="9286461" cy="907084"/>
          </a:xfrm>
        </p:spPr>
        <p:txBody>
          <a:bodyPr>
            <a:normAutofit/>
          </a:bodyPr>
          <a:lstStyle/>
          <a:p>
            <a:r>
              <a:rPr lang="ru-RU" sz="4000" dirty="0"/>
              <a:t>Родитель: заботливый / контролирующий</a:t>
            </a:r>
          </a:p>
        </p:txBody>
      </p:sp>
      <p:sp>
        <p:nvSpPr>
          <p:cNvPr id="3" name="Объект 2">
            <a:extLst>
              <a:ext uri="{FF2B5EF4-FFF2-40B4-BE49-F238E27FC236}">
                <a16:creationId xmlns:a16="http://schemas.microsoft.com/office/drawing/2014/main" id="{E3754F0C-6808-5579-470F-C49C713D6EC0}"/>
              </a:ext>
            </a:extLst>
          </p:cNvPr>
          <p:cNvSpPr>
            <a:spLocks noGrp="1"/>
          </p:cNvSpPr>
          <p:nvPr>
            <p:ph idx="1"/>
          </p:nvPr>
        </p:nvSpPr>
        <p:spPr>
          <a:xfrm>
            <a:off x="824948" y="1534077"/>
            <a:ext cx="6834809" cy="4508914"/>
          </a:xfrm>
        </p:spPr>
        <p:txBody>
          <a:bodyPr>
            <a:normAutofit fontScale="85000" lnSpcReduction="20000"/>
          </a:bodyPr>
          <a:lstStyle/>
          <a:p>
            <a:pPr marL="0" indent="0">
              <a:buNone/>
            </a:pPr>
            <a:r>
              <a:rPr lang="ru-RU" b="1" dirty="0"/>
              <a:t>Родитель критикующий:</a:t>
            </a:r>
          </a:p>
          <a:p>
            <a:r>
              <a:rPr lang="ru-RU" dirty="0"/>
              <a:t>Обесценивает достижения</a:t>
            </a:r>
          </a:p>
          <a:p>
            <a:r>
              <a:rPr lang="ru-RU" dirty="0"/>
              <a:t>Вызывает чувства вины и стыда</a:t>
            </a:r>
          </a:p>
          <a:p>
            <a:r>
              <a:rPr lang="ru-RU" dirty="0"/>
              <a:t>Ставит жесткие требования, которым нужно соответствовать</a:t>
            </a:r>
          </a:p>
          <a:p>
            <a:r>
              <a:rPr lang="ru-RU" dirty="0"/>
              <a:t>Заставляет стараться в попытке заслужить его одобрение</a:t>
            </a:r>
          </a:p>
          <a:p>
            <a:endParaRPr lang="ru-RU" dirty="0"/>
          </a:p>
          <a:p>
            <a:pPr marL="0" indent="0">
              <a:buNone/>
            </a:pPr>
            <a:r>
              <a:rPr lang="ru-RU" b="1" dirty="0"/>
              <a:t>Родитель заботящийся:</a:t>
            </a:r>
          </a:p>
          <a:p>
            <a:r>
              <a:rPr lang="ru-RU" dirty="0"/>
              <a:t>Оберегает и заботится</a:t>
            </a:r>
          </a:p>
          <a:p>
            <a:r>
              <a:rPr lang="ru-RU" dirty="0"/>
              <a:t>Напоминает о том, что нужно отдохнуть</a:t>
            </a:r>
          </a:p>
          <a:p>
            <a:r>
              <a:rPr lang="ru-RU" dirty="0"/>
              <a:t>Не позволяет нарушать границы</a:t>
            </a:r>
          </a:p>
          <a:p>
            <a:endParaRPr lang="ru-RU" dirty="0"/>
          </a:p>
        </p:txBody>
      </p:sp>
      <p:pic>
        <p:nvPicPr>
          <p:cNvPr id="5" name="Рисунок 4">
            <a:extLst>
              <a:ext uri="{FF2B5EF4-FFF2-40B4-BE49-F238E27FC236}">
                <a16:creationId xmlns:a16="http://schemas.microsoft.com/office/drawing/2014/main" id="{97637F12-56CC-344D-461F-3CB73E036144}"/>
              </a:ext>
            </a:extLst>
          </p:cNvPr>
          <p:cNvPicPr>
            <a:picLocks noChangeAspect="1"/>
          </p:cNvPicPr>
          <p:nvPr/>
        </p:nvPicPr>
        <p:blipFill>
          <a:blip r:embed="rId2"/>
          <a:stretch>
            <a:fillRect/>
          </a:stretch>
        </p:blipFill>
        <p:spPr>
          <a:xfrm>
            <a:off x="7787719" y="1732857"/>
            <a:ext cx="4218753" cy="3789846"/>
          </a:xfrm>
          <a:prstGeom prst="rect">
            <a:avLst/>
          </a:prstGeom>
        </p:spPr>
      </p:pic>
    </p:spTree>
    <p:extLst>
      <p:ext uri="{BB962C8B-B14F-4D97-AF65-F5344CB8AC3E}">
        <p14:creationId xmlns:p14="http://schemas.microsoft.com/office/powerpoint/2010/main" val="364708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621056-6A6D-716F-6700-616BF9B6B8AA}"/>
              </a:ext>
            </a:extLst>
          </p:cNvPr>
          <p:cNvSpPr>
            <a:spLocks noGrp="1"/>
          </p:cNvSpPr>
          <p:nvPr>
            <p:ph type="title"/>
          </p:nvPr>
        </p:nvSpPr>
        <p:spPr>
          <a:xfrm>
            <a:off x="838200" y="365126"/>
            <a:ext cx="10515600" cy="946840"/>
          </a:xfrm>
        </p:spPr>
        <p:txBody>
          <a:bodyPr/>
          <a:lstStyle/>
          <a:p>
            <a:r>
              <a:rPr lang="ru-RU" dirty="0"/>
              <a:t>Поведение родителя</a:t>
            </a:r>
          </a:p>
        </p:txBody>
      </p:sp>
      <p:sp>
        <p:nvSpPr>
          <p:cNvPr id="3" name="Объект 2">
            <a:extLst>
              <a:ext uri="{FF2B5EF4-FFF2-40B4-BE49-F238E27FC236}">
                <a16:creationId xmlns:a16="http://schemas.microsoft.com/office/drawing/2014/main" id="{2924D0F8-5B0B-7069-A83D-B31CDFCC2D1B}"/>
              </a:ext>
            </a:extLst>
          </p:cNvPr>
          <p:cNvSpPr>
            <a:spLocks noGrp="1"/>
          </p:cNvSpPr>
          <p:nvPr>
            <p:ph idx="1"/>
          </p:nvPr>
        </p:nvSpPr>
        <p:spPr>
          <a:xfrm>
            <a:off x="838200" y="1311966"/>
            <a:ext cx="10515600" cy="5180908"/>
          </a:xfrm>
        </p:spPr>
        <p:txBody>
          <a:bodyPr>
            <a:normAutofit fontScale="77500" lnSpcReduction="20000"/>
          </a:bodyPr>
          <a:lstStyle/>
          <a:p>
            <a:pPr marL="0" indent="0">
              <a:buNone/>
            </a:pPr>
            <a:r>
              <a:rPr lang="ru-RU" b="1" dirty="0"/>
              <a:t>Гипертрофированный родитель в коммуникации:</a:t>
            </a:r>
          </a:p>
          <a:p>
            <a:r>
              <a:rPr lang="ru-RU" dirty="0"/>
              <a:t>склонен </a:t>
            </a:r>
            <a:r>
              <a:rPr lang="ru-RU" b="1" dirty="0"/>
              <a:t>настойчиво проявлять заботу о других</a:t>
            </a:r>
            <a:r>
              <a:rPr lang="ru-RU" dirty="0"/>
              <a:t>, часто нарушая их границы.</a:t>
            </a:r>
          </a:p>
          <a:p>
            <a:r>
              <a:rPr lang="ru-RU" dirty="0"/>
              <a:t>«</a:t>
            </a:r>
            <a:r>
              <a:rPr lang="ru-RU" b="1" dirty="0"/>
              <a:t>удочеряет</a:t>
            </a:r>
            <a:r>
              <a:rPr lang="ru-RU" dirty="0"/>
              <a:t>» или «</a:t>
            </a:r>
            <a:r>
              <a:rPr lang="ru-RU" b="1" dirty="0"/>
              <a:t>усыновляет</a:t>
            </a:r>
            <a:r>
              <a:rPr lang="ru-RU" dirty="0"/>
              <a:t>» людей независимо от их желания</a:t>
            </a:r>
          </a:p>
          <a:p>
            <a:r>
              <a:rPr lang="ru-RU" dirty="0"/>
              <a:t>точно </a:t>
            </a:r>
            <a:r>
              <a:rPr lang="ru-RU" b="1" dirty="0"/>
              <a:t>знает, как будет лучше для тебя</a:t>
            </a:r>
            <a:r>
              <a:rPr lang="ru-RU" dirty="0"/>
              <a:t>, и сообщит об этом, даже если ты об этом не просишь</a:t>
            </a:r>
          </a:p>
          <a:p>
            <a:r>
              <a:rPr lang="ru-RU" dirty="0"/>
              <a:t>склонен к </a:t>
            </a:r>
            <a:r>
              <a:rPr lang="ru-RU" b="1" dirty="0"/>
              <a:t>обесцениванию</a:t>
            </a:r>
            <a:r>
              <a:rPr lang="ru-RU" dirty="0"/>
              <a:t> других, таким образом </a:t>
            </a:r>
            <a:r>
              <a:rPr lang="ru-RU" b="1" dirty="0"/>
              <a:t>подтверждая свою значимость</a:t>
            </a:r>
          </a:p>
          <a:p>
            <a:pPr marL="0" indent="0">
              <a:buNone/>
            </a:pPr>
            <a:br>
              <a:rPr lang="ru-RU" dirty="0"/>
            </a:br>
            <a:r>
              <a:rPr lang="ru-RU" b="1" dirty="0"/>
              <a:t>Как взаимодействовать с «родителем»:</a:t>
            </a:r>
          </a:p>
          <a:p>
            <a:r>
              <a:rPr lang="ru-RU" dirty="0"/>
              <a:t>изначально четко </a:t>
            </a:r>
            <a:r>
              <a:rPr lang="ru-RU" b="1" dirty="0"/>
              <a:t>обозначать свои границы</a:t>
            </a:r>
          </a:p>
          <a:p>
            <a:r>
              <a:rPr lang="ru-RU" dirty="0"/>
              <a:t>находиться во </a:t>
            </a:r>
            <a:r>
              <a:rPr lang="ru-RU" b="1" dirty="0"/>
              <a:t>взрослом</a:t>
            </a:r>
            <a:r>
              <a:rPr lang="ru-RU" dirty="0"/>
              <a:t> состоянии и не нуждаться в опеке родителя</a:t>
            </a:r>
          </a:p>
          <a:p>
            <a:r>
              <a:rPr lang="ru-RU" dirty="0"/>
              <a:t>при необходимости </a:t>
            </a:r>
            <a:r>
              <a:rPr lang="ru-RU" b="1" dirty="0"/>
              <a:t>обращаться за помощью</a:t>
            </a:r>
            <a:r>
              <a:rPr lang="ru-RU" dirty="0"/>
              <a:t>, подкрепляя это словами о большом опыте и высоких профессиональных компетенциях «родителя»</a:t>
            </a:r>
          </a:p>
          <a:p>
            <a:r>
              <a:rPr lang="ru-RU" b="1" dirty="0"/>
              <a:t>диалог</a:t>
            </a:r>
            <a:r>
              <a:rPr lang="ru-RU" dirty="0"/>
              <a:t> с таким человеком лучше строить </a:t>
            </a:r>
            <a:r>
              <a:rPr lang="ru-RU" b="1" dirty="0"/>
              <a:t>в</a:t>
            </a:r>
            <a:r>
              <a:rPr lang="ru-RU" dirty="0"/>
              <a:t> </a:t>
            </a:r>
            <a:r>
              <a:rPr lang="ru-RU" b="1" dirty="0"/>
              <a:t>конкретной</a:t>
            </a:r>
            <a:r>
              <a:rPr lang="ru-RU" dirty="0"/>
              <a:t>, </a:t>
            </a:r>
            <a:r>
              <a:rPr lang="ru-RU" b="1" dirty="0"/>
              <a:t>практической плоскости</a:t>
            </a:r>
            <a:r>
              <a:rPr lang="ru-RU" dirty="0"/>
              <a:t> — так ему будет сложнее обесценить ваши идеи</a:t>
            </a:r>
          </a:p>
          <a:p>
            <a:r>
              <a:rPr lang="ru-RU" dirty="0"/>
              <a:t>в целом, стараться поддерживать </a:t>
            </a:r>
            <a:r>
              <a:rPr lang="ru-RU" b="1" dirty="0"/>
              <a:t>спокойную, уважительную атмосферу </a:t>
            </a:r>
            <a:r>
              <a:rPr lang="ru-RU" dirty="0"/>
              <a:t>общения, ведь «родитель» в этом тоже нуждается</a:t>
            </a:r>
          </a:p>
          <a:p>
            <a:pPr marL="0" indent="0">
              <a:buNone/>
            </a:pPr>
            <a:endParaRPr lang="ru-RU" dirty="0"/>
          </a:p>
          <a:p>
            <a:endParaRPr lang="ru-RU" dirty="0"/>
          </a:p>
        </p:txBody>
      </p:sp>
    </p:spTree>
    <p:extLst>
      <p:ext uri="{BB962C8B-B14F-4D97-AF65-F5344CB8AC3E}">
        <p14:creationId xmlns:p14="http://schemas.microsoft.com/office/powerpoint/2010/main" val="97675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99C32F-2E1D-E6FA-1EA0-188E26E3300B}"/>
              </a:ext>
            </a:extLst>
          </p:cNvPr>
          <p:cNvSpPr>
            <a:spLocks noGrp="1"/>
          </p:cNvSpPr>
          <p:nvPr>
            <p:ph type="title"/>
          </p:nvPr>
        </p:nvSpPr>
        <p:spPr>
          <a:xfrm>
            <a:off x="838200" y="365126"/>
            <a:ext cx="10515600" cy="814317"/>
          </a:xfrm>
        </p:spPr>
        <p:txBody>
          <a:bodyPr/>
          <a:lstStyle/>
          <a:p>
            <a:r>
              <a:rPr lang="ru-RU" dirty="0"/>
              <a:t>Поведение ребенка</a:t>
            </a:r>
          </a:p>
        </p:txBody>
      </p:sp>
      <p:sp>
        <p:nvSpPr>
          <p:cNvPr id="3" name="Объект 2">
            <a:extLst>
              <a:ext uri="{FF2B5EF4-FFF2-40B4-BE49-F238E27FC236}">
                <a16:creationId xmlns:a16="http://schemas.microsoft.com/office/drawing/2014/main" id="{4C7F5C52-8AFC-8C34-55E6-D9F1B45F14A2}"/>
              </a:ext>
            </a:extLst>
          </p:cNvPr>
          <p:cNvSpPr>
            <a:spLocks noGrp="1"/>
          </p:cNvSpPr>
          <p:nvPr>
            <p:ph idx="1"/>
          </p:nvPr>
        </p:nvSpPr>
        <p:spPr>
          <a:xfrm>
            <a:off x="838200" y="1179443"/>
            <a:ext cx="10515600" cy="5420140"/>
          </a:xfrm>
        </p:spPr>
        <p:txBody>
          <a:bodyPr>
            <a:normAutofit fontScale="77500" lnSpcReduction="20000"/>
          </a:bodyPr>
          <a:lstStyle/>
          <a:p>
            <a:pPr marL="0" indent="0">
              <a:buNone/>
            </a:pPr>
            <a:r>
              <a:rPr lang="ru-RU" b="1" dirty="0"/>
              <a:t>Детское эго-состояние:</a:t>
            </a:r>
          </a:p>
          <a:p>
            <a:pPr>
              <a:spcBef>
                <a:spcPts val="700"/>
              </a:spcBef>
            </a:pPr>
            <a:r>
              <a:rPr lang="ru-RU" dirty="0"/>
              <a:t>Часть психики, отвечающая за </a:t>
            </a:r>
            <a:r>
              <a:rPr lang="ru-RU" b="1" dirty="0"/>
              <a:t>творчество, креативность, мечтание, любознательность и интерес</a:t>
            </a:r>
            <a:r>
              <a:rPr lang="ru-RU" dirty="0"/>
              <a:t>.</a:t>
            </a:r>
          </a:p>
          <a:p>
            <a:pPr>
              <a:spcBef>
                <a:spcPts val="700"/>
              </a:spcBef>
            </a:pPr>
            <a:r>
              <a:rPr lang="ru-RU" dirty="0"/>
              <a:t>Любимые слова и фразы: «</a:t>
            </a:r>
            <a:r>
              <a:rPr lang="ru-RU" b="1" dirty="0"/>
              <a:t>хочу</a:t>
            </a:r>
            <a:r>
              <a:rPr lang="ru-RU" dirty="0"/>
              <a:t>», «</a:t>
            </a:r>
            <a:r>
              <a:rPr lang="ru-RU" b="1" dirty="0"/>
              <a:t>дайте</a:t>
            </a:r>
            <a:r>
              <a:rPr lang="ru-RU" dirty="0"/>
              <a:t>», «</a:t>
            </a:r>
            <a:r>
              <a:rPr lang="ru-RU" b="1" dirty="0"/>
              <a:t>а почему я</a:t>
            </a:r>
            <a:r>
              <a:rPr lang="ru-RU" dirty="0"/>
              <a:t>?», «</a:t>
            </a:r>
            <a:r>
              <a:rPr lang="ru-RU" b="1" dirty="0"/>
              <a:t>я ни при чем</a:t>
            </a:r>
            <a:r>
              <a:rPr lang="ru-RU" dirty="0"/>
              <a:t>».</a:t>
            </a:r>
          </a:p>
          <a:p>
            <a:pPr>
              <a:spcBef>
                <a:spcPts val="700"/>
              </a:spcBef>
            </a:pPr>
            <a:r>
              <a:rPr lang="ru-RU" dirty="0"/>
              <a:t>Рассуждает категориями «</a:t>
            </a:r>
            <a:r>
              <a:rPr lang="ru-RU" b="1" dirty="0"/>
              <a:t>нравится / не нравится</a:t>
            </a:r>
            <a:r>
              <a:rPr lang="ru-RU" dirty="0"/>
              <a:t>», «</a:t>
            </a:r>
            <a:r>
              <a:rPr lang="ru-RU" b="1" dirty="0"/>
              <a:t>хочу / не хочу</a:t>
            </a:r>
            <a:r>
              <a:rPr lang="ru-RU" dirty="0"/>
              <a:t>».</a:t>
            </a:r>
          </a:p>
          <a:p>
            <a:pPr>
              <a:spcBef>
                <a:spcPts val="700"/>
              </a:spcBef>
            </a:pPr>
            <a:r>
              <a:rPr lang="ru-RU" dirty="0"/>
              <a:t>Подчиняется или бунтует, проявляет чувства, просит позаботиться о нем, выдумывает и веселит, зависит от других.</a:t>
            </a:r>
          </a:p>
          <a:p>
            <a:pPr>
              <a:spcBef>
                <a:spcPts val="700"/>
              </a:spcBef>
            </a:pPr>
            <a:r>
              <a:rPr lang="ru-RU" dirty="0"/>
              <a:t>Не умеет прогнозировать и не может брать ответственность.</a:t>
            </a:r>
          </a:p>
          <a:p>
            <a:pPr>
              <a:spcBef>
                <a:spcPts val="700"/>
              </a:spcBef>
            </a:pPr>
            <a:r>
              <a:rPr lang="ru-RU" dirty="0"/>
              <a:t>Это эго-состояние формируется в детстве у всех, но либо остается сохранным, либо искажается под влиянием воспитания.</a:t>
            </a:r>
          </a:p>
          <a:p>
            <a:pPr marL="0" indent="0">
              <a:buNone/>
            </a:pPr>
            <a:r>
              <a:rPr lang="ru-RU" b="1" dirty="0"/>
              <a:t>«Большой» ребенок</a:t>
            </a:r>
          </a:p>
          <a:p>
            <a:pPr marL="0" indent="0">
              <a:buNone/>
            </a:pPr>
            <a:r>
              <a:rPr lang="ru-RU" dirty="0"/>
              <a:t>Если «ребенка» слишком много, человек становится капризным, инфантильным, обидчивым, безответственным, зависимым от мнения других.</a:t>
            </a:r>
          </a:p>
          <a:p>
            <a:pPr>
              <a:spcBef>
                <a:spcPts val="700"/>
              </a:spcBef>
            </a:pPr>
            <a:r>
              <a:rPr lang="ru-RU" sz="2600" i="1" dirty="0"/>
              <a:t>«Ничего не хочу решать, хочу платьишко»</a:t>
            </a:r>
          </a:p>
          <a:p>
            <a:pPr>
              <a:spcBef>
                <a:spcPts val="700"/>
              </a:spcBef>
            </a:pPr>
            <a:r>
              <a:rPr lang="ru-RU" sz="2600" i="1" dirty="0"/>
              <a:t>«Ничего не могу, у меня лапки»</a:t>
            </a:r>
          </a:p>
          <a:p>
            <a:pPr>
              <a:spcBef>
                <a:spcPts val="700"/>
              </a:spcBef>
            </a:pPr>
            <a:r>
              <a:rPr lang="ru-RU" sz="2600" i="1" dirty="0"/>
              <a:t>«А почему я? Пусть он делает»</a:t>
            </a:r>
          </a:p>
          <a:p>
            <a:pPr>
              <a:spcBef>
                <a:spcPts val="700"/>
              </a:spcBef>
            </a:pPr>
            <a:r>
              <a:rPr lang="ru-RU" sz="2600" i="1" dirty="0"/>
              <a:t>«Я двойку получил, потому что Марь Иванна дура»</a:t>
            </a:r>
          </a:p>
        </p:txBody>
      </p:sp>
    </p:spTree>
    <p:extLst>
      <p:ext uri="{BB962C8B-B14F-4D97-AF65-F5344CB8AC3E}">
        <p14:creationId xmlns:p14="http://schemas.microsoft.com/office/powerpoint/2010/main" val="317081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A93935-2FF5-54D3-AED9-7E3E391D435D}"/>
              </a:ext>
            </a:extLst>
          </p:cNvPr>
          <p:cNvSpPr>
            <a:spLocks noGrp="1"/>
          </p:cNvSpPr>
          <p:nvPr>
            <p:ph type="title"/>
          </p:nvPr>
        </p:nvSpPr>
        <p:spPr>
          <a:xfrm>
            <a:off x="705680" y="365126"/>
            <a:ext cx="7205870" cy="893832"/>
          </a:xfrm>
        </p:spPr>
        <p:txBody>
          <a:bodyPr/>
          <a:lstStyle/>
          <a:p>
            <a:r>
              <a:rPr lang="ru-RU" dirty="0"/>
              <a:t>Виды проявлений «ребёнка»</a:t>
            </a:r>
          </a:p>
        </p:txBody>
      </p:sp>
      <p:sp>
        <p:nvSpPr>
          <p:cNvPr id="3" name="Объект 2">
            <a:extLst>
              <a:ext uri="{FF2B5EF4-FFF2-40B4-BE49-F238E27FC236}">
                <a16:creationId xmlns:a16="http://schemas.microsoft.com/office/drawing/2014/main" id="{D660FA30-9519-5536-0BB2-D5DB9855CF55}"/>
              </a:ext>
            </a:extLst>
          </p:cNvPr>
          <p:cNvSpPr>
            <a:spLocks noGrp="1"/>
          </p:cNvSpPr>
          <p:nvPr>
            <p:ph idx="1"/>
          </p:nvPr>
        </p:nvSpPr>
        <p:spPr>
          <a:xfrm>
            <a:off x="705680" y="1364973"/>
            <a:ext cx="8716616" cy="5234609"/>
          </a:xfrm>
        </p:spPr>
        <p:txBody>
          <a:bodyPr>
            <a:normAutofit fontScale="77500" lnSpcReduction="20000"/>
          </a:bodyPr>
          <a:lstStyle/>
          <a:p>
            <a:pPr marL="0" indent="0">
              <a:buNone/>
            </a:pPr>
            <a:r>
              <a:rPr lang="ru-RU" b="1" dirty="0"/>
              <a:t>Дитя естественное / свободное:</a:t>
            </a:r>
          </a:p>
          <a:p>
            <a:pPr>
              <a:lnSpc>
                <a:spcPct val="120000"/>
              </a:lnSpc>
              <a:spcBef>
                <a:spcPts val="0"/>
              </a:spcBef>
            </a:pPr>
            <a:r>
              <a:rPr lang="ru-RU" dirty="0"/>
              <a:t>Проявляет эмоциональность и творчество</a:t>
            </a:r>
          </a:p>
          <a:p>
            <a:pPr>
              <a:lnSpc>
                <a:spcPct val="120000"/>
              </a:lnSpc>
              <a:spcBef>
                <a:spcPts val="0"/>
              </a:spcBef>
            </a:pPr>
            <a:r>
              <a:rPr lang="ru-RU" dirty="0"/>
              <a:t>Ведет себя спонтанно, даже импульсивно</a:t>
            </a:r>
          </a:p>
          <a:p>
            <a:pPr>
              <a:lnSpc>
                <a:spcPct val="120000"/>
              </a:lnSpc>
              <a:spcBef>
                <a:spcPts val="0"/>
              </a:spcBef>
            </a:pPr>
            <a:r>
              <a:rPr lang="ru-RU" dirty="0"/>
              <a:t>Настаивает на своем</a:t>
            </a:r>
          </a:p>
          <a:p>
            <a:pPr>
              <a:lnSpc>
                <a:spcPct val="120000"/>
              </a:lnSpc>
              <a:spcBef>
                <a:spcPts val="0"/>
              </a:spcBef>
            </a:pPr>
            <a:r>
              <a:rPr lang="ru-RU" dirty="0"/>
              <a:t>Стремится получать удовольствие, несмотря на последствия</a:t>
            </a:r>
          </a:p>
          <a:p>
            <a:pPr>
              <a:lnSpc>
                <a:spcPct val="120000"/>
              </a:lnSpc>
              <a:spcBef>
                <a:spcPts val="0"/>
              </a:spcBef>
            </a:pPr>
            <a:r>
              <a:rPr lang="ru-RU" dirty="0"/>
              <a:t>Может превращаться в дитя бунтующее</a:t>
            </a:r>
          </a:p>
          <a:p>
            <a:pPr marL="0" indent="0">
              <a:spcBef>
                <a:spcPts val="1500"/>
              </a:spcBef>
              <a:buNone/>
            </a:pPr>
            <a:r>
              <a:rPr lang="ru-RU" b="1" dirty="0"/>
              <a:t>Дитя адаптивное </a:t>
            </a:r>
            <a:r>
              <a:rPr lang="ru-RU" dirty="0"/>
              <a:t>(«зашуганное», «забитое», «подавленное»)</a:t>
            </a:r>
            <a:r>
              <a:rPr lang="ru-RU" b="1" dirty="0"/>
              <a:t>:</a:t>
            </a:r>
          </a:p>
          <a:p>
            <a:pPr>
              <a:lnSpc>
                <a:spcPct val="120000"/>
              </a:lnSpc>
              <a:spcBef>
                <a:spcPts val="0"/>
              </a:spcBef>
            </a:pPr>
            <a:r>
              <a:rPr lang="ru-RU" dirty="0"/>
              <a:t>Пытается заслужить одобрение родителя</a:t>
            </a:r>
          </a:p>
          <a:p>
            <a:pPr>
              <a:lnSpc>
                <a:spcPct val="120000"/>
              </a:lnSpc>
              <a:spcBef>
                <a:spcPts val="0"/>
              </a:spcBef>
            </a:pPr>
            <a:r>
              <a:rPr lang="ru-RU" dirty="0"/>
              <a:t>Не выходит за предложенные рамки</a:t>
            </a:r>
          </a:p>
          <a:p>
            <a:pPr>
              <a:lnSpc>
                <a:spcPct val="120000"/>
              </a:lnSpc>
              <a:spcBef>
                <a:spcPts val="0"/>
              </a:spcBef>
            </a:pPr>
            <a:r>
              <a:rPr lang="ru-RU" dirty="0"/>
              <a:t>Не проявляет активности и спонтанности</a:t>
            </a:r>
          </a:p>
          <a:p>
            <a:pPr marL="0" indent="0">
              <a:spcBef>
                <a:spcPts val="1500"/>
              </a:spcBef>
              <a:buNone/>
            </a:pPr>
            <a:r>
              <a:rPr lang="ru-RU" b="1" dirty="0"/>
              <a:t>Дитя бунтующее:</a:t>
            </a:r>
          </a:p>
          <a:p>
            <a:pPr>
              <a:lnSpc>
                <a:spcPct val="120000"/>
              </a:lnSpc>
              <a:spcBef>
                <a:spcPts val="0"/>
              </a:spcBef>
            </a:pPr>
            <a:r>
              <a:rPr lang="ru-RU" dirty="0"/>
              <a:t>Делает что-то наперекор или назло, с ним нет сладу, он отказывается что-то понимать</a:t>
            </a:r>
          </a:p>
          <a:p>
            <a:pPr>
              <a:lnSpc>
                <a:spcPct val="120000"/>
              </a:lnSpc>
              <a:spcBef>
                <a:spcPts val="0"/>
              </a:spcBef>
            </a:pPr>
            <a:r>
              <a:rPr lang="ru-RU" dirty="0"/>
              <a:t>Бунтует, шантажирует, манипулирует, делает наперекор и жалеет себя</a:t>
            </a:r>
          </a:p>
          <a:p>
            <a:pPr marL="0" indent="0">
              <a:buNone/>
            </a:pPr>
            <a:endParaRPr lang="ru-RU" b="1" dirty="0"/>
          </a:p>
        </p:txBody>
      </p:sp>
      <p:pic>
        <p:nvPicPr>
          <p:cNvPr id="5" name="Рисунок 4">
            <a:extLst>
              <a:ext uri="{FF2B5EF4-FFF2-40B4-BE49-F238E27FC236}">
                <a16:creationId xmlns:a16="http://schemas.microsoft.com/office/drawing/2014/main" id="{EC9EA7DB-7E26-050E-39F4-6F024CC965D8}"/>
              </a:ext>
            </a:extLst>
          </p:cNvPr>
          <p:cNvPicPr>
            <a:picLocks noChangeAspect="1"/>
          </p:cNvPicPr>
          <p:nvPr/>
        </p:nvPicPr>
        <p:blipFill>
          <a:blip r:embed="rId2"/>
          <a:stretch>
            <a:fillRect/>
          </a:stretch>
        </p:blipFill>
        <p:spPr>
          <a:xfrm>
            <a:off x="7626170" y="0"/>
            <a:ext cx="4565830" cy="2451652"/>
          </a:xfrm>
          <a:prstGeom prst="rect">
            <a:avLst/>
          </a:prstGeom>
        </p:spPr>
      </p:pic>
    </p:spTree>
    <p:extLst>
      <p:ext uri="{BB962C8B-B14F-4D97-AF65-F5344CB8AC3E}">
        <p14:creationId xmlns:p14="http://schemas.microsoft.com/office/powerpoint/2010/main" val="1601561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B05DAA-AC4C-45DA-CCE9-B4F2E14BCBC8}"/>
              </a:ext>
            </a:extLst>
          </p:cNvPr>
          <p:cNvSpPr>
            <a:spLocks noGrp="1"/>
          </p:cNvSpPr>
          <p:nvPr>
            <p:ph type="title"/>
          </p:nvPr>
        </p:nvSpPr>
        <p:spPr>
          <a:xfrm>
            <a:off x="838200" y="365126"/>
            <a:ext cx="10515600" cy="748057"/>
          </a:xfrm>
        </p:spPr>
        <p:txBody>
          <a:bodyPr/>
          <a:lstStyle/>
          <a:p>
            <a:r>
              <a:rPr lang="ru-RU" dirty="0"/>
              <a:t>Поведение ребенка</a:t>
            </a:r>
          </a:p>
        </p:txBody>
      </p:sp>
      <p:sp>
        <p:nvSpPr>
          <p:cNvPr id="3" name="Объект 2">
            <a:extLst>
              <a:ext uri="{FF2B5EF4-FFF2-40B4-BE49-F238E27FC236}">
                <a16:creationId xmlns:a16="http://schemas.microsoft.com/office/drawing/2014/main" id="{F02F8CBC-B163-3A0F-7B7E-E765B378DBB6}"/>
              </a:ext>
            </a:extLst>
          </p:cNvPr>
          <p:cNvSpPr>
            <a:spLocks noGrp="1"/>
          </p:cNvSpPr>
          <p:nvPr>
            <p:ph idx="1"/>
          </p:nvPr>
        </p:nvSpPr>
        <p:spPr>
          <a:xfrm>
            <a:off x="838200" y="1212574"/>
            <a:ext cx="10701130" cy="5280300"/>
          </a:xfrm>
        </p:spPr>
        <p:txBody>
          <a:bodyPr>
            <a:normAutofit fontScale="62500" lnSpcReduction="20000"/>
          </a:bodyPr>
          <a:lstStyle/>
          <a:p>
            <a:pPr marL="0" indent="0">
              <a:buNone/>
            </a:pPr>
            <a:r>
              <a:rPr lang="ru-RU" b="1" dirty="0"/>
              <a:t>Ребенок в коммуникации:</a:t>
            </a:r>
          </a:p>
          <a:p>
            <a:r>
              <a:rPr lang="ru-RU" dirty="0"/>
              <a:t>ведет себя </a:t>
            </a:r>
            <a:r>
              <a:rPr lang="ru-RU" b="1" dirty="0"/>
              <a:t>импульсивно</a:t>
            </a:r>
            <a:r>
              <a:rPr lang="ru-RU" dirty="0"/>
              <a:t>, по настроению</a:t>
            </a:r>
          </a:p>
          <a:p>
            <a:r>
              <a:rPr lang="ru-RU" dirty="0"/>
              <a:t>склонен «</a:t>
            </a:r>
            <a:r>
              <a:rPr lang="ru-RU" b="1" dirty="0"/>
              <a:t>забивать</a:t>
            </a:r>
            <a:r>
              <a:rPr lang="ru-RU" dirty="0"/>
              <a:t>» на свои обязанности или делать кое-как</a:t>
            </a:r>
          </a:p>
          <a:p>
            <a:r>
              <a:rPr lang="ru-RU" b="1" dirty="0"/>
              <a:t>не любит брать ответственность</a:t>
            </a:r>
            <a:r>
              <a:rPr lang="ru-RU" dirty="0"/>
              <a:t>, поэтому виноват будет всегда кто-то другой (кто подвел, недостаточно объяснил, не позаботился) или внешние силы</a:t>
            </a:r>
          </a:p>
          <a:p>
            <a:r>
              <a:rPr lang="ru-RU" dirty="0"/>
              <a:t>может </a:t>
            </a:r>
            <a:r>
              <a:rPr lang="ru-RU" b="1" dirty="0"/>
              <a:t>вступать в конкуренцию</a:t>
            </a:r>
            <a:r>
              <a:rPr lang="ru-RU" dirty="0"/>
              <a:t> с тем, кто выше в иерархии, но не потому, что реально готов с ними конкурировать за место лидера, а для того, чтобы </a:t>
            </a:r>
            <a:r>
              <a:rPr lang="ru-RU" b="1" dirty="0"/>
              <a:t>разрушить рамки</a:t>
            </a:r>
            <a:r>
              <a:rPr lang="ru-RU" dirty="0"/>
              <a:t>, снизить значимость вышестоящего, </a:t>
            </a:r>
            <a:r>
              <a:rPr lang="ru-RU" b="1" dirty="0"/>
              <a:t>привлечь внимание</a:t>
            </a:r>
          </a:p>
          <a:p>
            <a:r>
              <a:rPr lang="ru-RU" b="1" dirty="0"/>
              <a:t>охотно принимает помощь и заботу</a:t>
            </a:r>
            <a:r>
              <a:rPr lang="ru-RU" dirty="0"/>
              <a:t>, но не становится самостоятельным, а </a:t>
            </a:r>
            <a:r>
              <a:rPr lang="ru-RU" b="1" dirty="0"/>
              <a:t>начинает требовать все больше</a:t>
            </a:r>
            <a:r>
              <a:rPr lang="ru-RU" dirty="0"/>
              <a:t> и обижаться в случае отказа</a:t>
            </a:r>
            <a:endParaRPr lang="en-US" dirty="0"/>
          </a:p>
          <a:p>
            <a:pPr marL="0" indent="0">
              <a:buNone/>
            </a:pPr>
            <a:r>
              <a:rPr lang="ru-RU" b="1" dirty="0"/>
              <a:t>Как взаимодействовать:</a:t>
            </a:r>
          </a:p>
          <a:p>
            <a:r>
              <a:rPr lang="ru-RU" b="1" dirty="0"/>
              <a:t>не поддаваться</a:t>
            </a:r>
            <a:r>
              <a:rPr lang="ru-RU" dirty="0"/>
              <a:t> </a:t>
            </a:r>
            <a:r>
              <a:rPr lang="ru-RU" b="1" dirty="0"/>
              <a:t>соблазну</a:t>
            </a:r>
            <a:r>
              <a:rPr lang="ru-RU" dirty="0"/>
              <a:t> тоже регрессировать до роли ребенка и устроить «страну непослушания»</a:t>
            </a:r>
          </a:p>
          <a:p>
            <a:r>
              <a:rPr lang="ru-RU" b="1" dirty="0"/>
              <a:t>не становиться заботливой мамочкой</a:t>
            </a:r>
            <a:r>
              <a:rPr lang="ru-RU" dirty="0"/>
              <a:t>, забирая ответственность на себя</a:t>
            </a:r>
          </a:p>
          <a:p>
            <a:r>
              <a:rPr lang="ru-RU" dirty="0"/>
              <a:t>не перегибать с дисциплиной и </a:t>
            </a:r>
            <a:r>
              <a:rPr lang="ru-RU" b="1" dirty="0"/>
              <a:t>не пытаться «задавить» авторитетом</a:t>
            </a:r>
            <a:r>
              <a:rPr lang="ru-RU" dirty="0"/>
              <a:t> — это только усилит бунт или окончательно убьет инициативу</a:t>
            </a:r>
          </a:p>
          <a:p>
            <a:r>
              <a:rPr lang="ru-RU" dirty="0"/>
              <a:t>сохранять видение перспективы, напоминать о возможных последствиях и </a:t>
            </a:r>
            <a:r>
              <a:rPr lang="ru-RU" b="1" dirty="0"/>
              <a:t>мягко передавать ответственность</a:t>
            </a:r>
            <a:r>
              <a:rPr lang="en-US" dirty="0"/>
              <a:t> (</a:t>
            </a:r>
            <a:r>
              <a:rPr lang="ru-RU" dirty="0"/>
              <a:t>склоняем в позицию «взрослого»</a:t>
            </a:r>
            <a:r>
              <a:rPr lang="en-US" dirty="0"/>
              <a:t>)</a:t>
            </a:r>
            <a:endParaRPr lang="ru-RU" dirty="0"/>
          </a:p>
          <a:p>
            <a:r>
              <a:rPr lang="ru-RU" b="1" dirty="0">
                <a:solidFill>
                  <a:schemeClr val="accent6">
                    <a:lumMod val="50000"/>
                  </a:schemeClr>
                </a:solidFill>
              </a:rPr>
              <a:t>поощрять инициативу, креативность</a:t>
            </a:r>
            <a:r>
              <a:rPr lang="ru-RU" dirty="0">
                <a:solidFill>
                  <a:schemeClr val="accent6">
                    <a:lumMod val="50000"/>
                  </a:schemeClr>
                </a:solidFill>
              </a:rPr>
              <a:t>, </a:t>
            </a:r>
            <a:r>
              <a:rPr lang="ru-RU" b="1" dirty="0">
                <a:solidFill>
                  <a:schemeClr val="accent6">
                    <a:lumMod val="50000"/>
                  </a:schemeClr>
                </a:solidFill>
              </a:rPr>
              <a:t>помогать</a:t>
            </a:r>
            <a:r>
              <a:rPr lang="ru-RU" dirty="0">
                <a:solidFill>
                  <a:schemeClr val="accent6">
                    <a:lumMod val="50000"/>
                  </a:schemeClr>
                </a:solidFill>
              </a:rPr>
              <a:t> в поиске способов </a:t>
            </a:r>
            <a:r>
              <a:rPr lang="ru-RU" b="1" dirty="0">
                <a:solidFill>
                  <a:schemeClr val="accent6">
                    <a:lumMod val="50000"/>
                  </a:schemeClr>
                </a:solidFill>
              </a:rPr>
              <a:t>реализации идей</a:t>
            </a:r>
            <a:r>
              <a:rPr lang="ru-RU" dirty="0">
                <a:solidFill>
                  <a:schemeClr val="accent6">
                    <a:lumMod val="50000"/>
                  </a:schemeClr>
                </a:solidFill>
              </a:rPr>
              <a:t> (у «ребенка» они могут быть действительно хороши)</a:t>
            </a:r>
          </a:p>
          <a:p>
            <a:endParaRPr lang="ru-RU" dirty="0"/>
          </a:p>
        </p:txBody>
      </p:sp>
    </p:spTree>
    <p:extLst>
      <p:ext uri="{BB962C8B-B14F-4D97-AF65-F5344CB8AC3E}">
        <p14:creationId xmlns:p14="http://schemas.microsoft.com/office/powerpoint/2010/main" val="3447866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94E3D0-DAD0-8D7A-7E97-4ECDD4AF02F7}"/>
              </a:ext>
            </a:extLst>
          </p:cNvPr>
          <p:cNvSpPr>
            <a:spLocks noGrp="1"/>
          </p:cNvSpPr>
          <p:nvPr>
            <p:ph type="title"/>
          </p:nvPr>
        </p:nvSpPr>
        <p:spPr>
          <a:xfrm>
            <a:off x="838200" y="365125"/>
            <a:ext cx="10515600" cy="897145"/>
          </a:xfrm>
        </p:spPr>
        <p:txBody>
          <a:bodyPr/>
          <a:lstStyle/>
          <a:p>
            <a:r>
              <a:rPr lang="ru-RU" dirty="0"/>
              <a:t>Качели родитель-ребенок</a:t>
            </a:r>
          </a:p>
        </p:txBody>
      </p:sp>
      <p:sp>
        <p:nvSpPr>
          <p:cNvPr id="3" name="Объект 2">
            <a:extLst>
              <a:ext uri="{FF2B5EF4-FFF2-40B4-BE49-F238E27FC236}">
                <a16:creationId xmlns:a16="http://schemas.microsoft.com/office/drawing/2014/main" id="{2E17DBDA-C36B-5423-98E1-363786E17D1E}"/>
              </a:ext>
            </a:extLst>
          </p:cNvPr>
          <p:cNvSpPr>
            <a:spLocks noGrp="1"/>
          </p:cNvSpPr>
          <p:nvPr>
            <p:ph idx="1"/>
          </p:nvPr>
        </p:nvSpPr>
        <p:spPr>
          <a:xfrm>
            <a:off x="838200" y="1262270"/>
            <a:ext cx="10515600" cy="5230605"/>
          </a:xfrm>
        </p:spPr>
        <p:txBody>
          <a:bodyPr>
            <a:normAutofit fontScale="70000" lnSpcReduction="20000"/>
          </a:bodyPr>
          <a:lstStyle/>
          <a:p>
            <a:pPr marL="0" indent="0">
              <a:buNone/>
            </a:pPr>
            <a:r>
              <a:rPr lang="ru-RU" sz="3400" dirty="0"/>
              <a:t>Как проявляются:</a:t>
            </a:r>
          </a:p>
          <a:p>
            <a:r>
              <a:rPr lang="ru-RU" dirty="0"/>
              <a:t>Человек какое-то время ведет себя </a:t>
            </a:r>
            <a:r>
              <a:rPr lang="ru-RU" b="1" dirty="0"/>
              <a:t>гиперответственно</a:t>
            </a:r>
            <a:r>
              <a:rPr lang="ru-RU" dirty="0"/>
              <a:t>, очень требователен и критичен к себе, не дает себе отдыхать, трудоголик</a:t>
            </a:r>
          </a:p>
          <a:p>
            <a:r>
              <a:rPr lang="ru-RU" dirty="0"/>
              <a:t>Затем наступает </a:t>
            </a:r>
            <a:r>
              <a:rPr lang="ru-RU" b="1" dirty="0"/>
              <a:t>срыв</a:t>
            </a:r>
            <a:r>
              <a:rPr lang="ru-RU" dirty="0"/>
              <a:t> под лозунгом «гори оно всё огнем»: человек бросает работу и другие обязательства, разрывает отношения, уходит «</a:t>
            </a:r>
            <a:r>
              <a:rPr lang="ru-RU" b="1" dirty="0"/>
              <a:t>в отрыв</a:t>
            </a:r>
            <a:r>
              <a:rPr lang="ru-RU" dirty="0"/>
              <a:t>», ест мороженое три раза в день — теперь ему кажется, что он наконец зажил настоящей жизнью</a:t>
            </a:r>
          </a:p>
          <a:p>
            <a:r>
              <a:rPr lang="ru-RU" dirty="0"/>
              <a:t>Нарастающее </a:t>
            </a:r>
            <a:r>
              <a:rPr lang="ru-RU" b="1" dirty="0"/>
              <a:t>чувство вины</a:t>
            </a:r>
            <a:r>
              <a:rPr lang="ru-RU" dirty="0"/>
              <a:t> </a:t>
            </a:r>
            <a:r>
              <a:rPr lang="ru-RU" b="1" dirty="0"/>
              <a:t>заставляет</a:t>
            </a:r>
            <a:r>
              <a:rPr lang="ru-RU" dirty="0"/>
              <a:t> снова «</a:t>
            </a:r>
            <a:r>
              <a:rPr lang="ru-RU" b="1" dirty="0"/>
              <a:t>брать себя в руки</a:t>
            </a:r>
            <a:r>
              <a:rPr lang="ru-RU" dirty="0"/>
              <a:t>» и «начинать новую жизнь», цикл повторяется</a:t>
            </a:r>
          </a:p>
          <a:p>
            <a:pPr marL="0" indent="0">
              <a:buNone/>
            </a:pPr>
            <a:r>
              <a:rPr lang="ru-RU" sz="3400" dirty="0"/>
              <a:t>Как взаимодействовать:</a:t>
            </a:r>
          </a:p>
          <a:p>
            <a:r>
              <a:rPr lang="ru-RU" b="1" dirty="0"/>
              <a:t>не особенно полагаться </a:t>
            </a:r>
            <a:r>
              <a:rPr lang="ru-RU" dirty="0"/>
              <a:t>на инициативность и активность этого человека (он все равно скоро «сдуется»)</a:t>
            </a:r>
          </a:p>
          <a:p>
            <a:r>
              <a:rPr lang="ru-RU" dirty="0"/>
              <a:t>четко устанавливать </a:t>
            </a:r>
            <a:r>
              <a:rPr lang="ru-RU" b="1" dirty="0"/>
              <a:t>границы ответственности</a:t>
            </a:r>
            <a:r>
              <a:rPr lang="ru-RU" dirty="0"/>
              <a:t> и по возможности </a:t>
            </a:r>
            <a:r>
              <a:rPr lang="ru-RU" b="1" dirty="0"/>
              <a:t>не давать </a:t>
            </a:r>
            <a:r>
              <a:rPr lang="ru-RU" dirty="0"/>
              <a:t>человеку </a:t>
            </a:r>
            <a:r>
              <a:rPr lang="ru-RU" b="1" dirty="0"/>
              <a:t>брать</a:t>
            </a:r>
            <a:r>
              <a:rPr lang="ru-RU" dirty="0"/>
              <a:t> на себя </a:t>
            </a:r>
            <a:r>
              <a:rPr lang="ru-RU" b="1" dirty="0"/>
              <a:t>слишком много</a:t>
            </a:r>
          </a:p>
          <a:p>
            <a:r>
              <a:rPr lang="ru-RU" dirty="0">
                <a:solidFill>
                  <a:schemeClr val="accent6">
                    <a:lumMod val="50000"/>
                  </a:schemeClr>
                </a:solidFill>
              </a:rPr>
              <a:t>помочь </a:t>
            </a:r>
            <a:r>
              <a:rPr lang="ru-RU" b="1" dirty="0">
                <a:solidFill>
                  <a:schemeClr val="accent6">
                    <a:lumMod val="50000"/>
                  </a:schemeClr>
                </a:solidFill>
              </a:rPr>
              <a:t>расставить приоритеты</a:t>
            </a:r>
            <a:r>
              <a:rPr lang="ru-RU" dirty="0">
                <a:solidFill>
                  <a:schemeClr val="accent6">
                    <a:lumMod val="50000"/>
                  </a:schemeClr>
                </a:solidFill>
              </a:rPr>
              <a:t>, выделять в работе главное и фокусироваться на этом, не позволяя расфокусировать внимание на детали</a:t>
            </a:r>
          </a:p>
          <a:p>
            <a:r>
              <a:rPr lang="ru-RU" dirty="0"/>
              <a:t>в целом, стараться оставаться </a:t>
            </a:r>
            <a:r>
              <a:rPr lang="ru-RU" b="1" dirty="0"/>
              <a:t>в границах рабочих отношений</a:t>
            </a:r>
          </a:p>
          <a:p>
            <a:r>
              <a:rPr lang="ru-RU" dirty="0"/>
              <a:t>по возможности распределять задачи таким образом, чтобы было </a:t>
            </a:r>
            <a:r>
              <a:rPr lang="ru-RU" b="1" dirty="0"/>
              <a:t>прозрачно</a:t>
            </a:r>
            <a:r>
              <a:rPr lang="ru-RU" dirty="0"/>
              <a:t>, кто на каком этапе несет </a:t>
            </a:r>
            <a:r>
              <a:rPr lang="ru-RU" b="1" dirty="0"/>
              <a:t>ответственность</a:t>
            </a:r>
            <a:r>
              <a:rPr lang="ru-RU" dirty="0"/>
              <a:t> за их выполнение</a:t>
            </a:r>
          </a:p>
        </p:txBody>
      </p:sp>
    </p:spTree>
    <p:extLst>
      <p:ext uri="{BB962C8B-B14F-4D97-AF65-F5344CB8AC3E}">
        <p14:creationId xmlns:p14="http://schemas.microsoft.com/office/powerpoint/2010/main" val="2103840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74D162-A8B9-4E23-97B9-23F56EBD5C21}"/>
              </a:ext>
            </a:extLst>
          </p:cNvPr>
          <p:cNvSpPr>
            <a:spLocks noGrp="1"/>
          </p:cNvSpPr>
          <p:nvPr>
            <p:ph type="title"/>
          </p:nvPr>
        </p:nvSpPr>
        <p:spPr>
          <a:xfrm>
            <a:off x="838200" y="365126"/>
            <a:ext cx="10515600" cy="837510"/>
          </a:xfrm>
        </p:spPr>
        <p:txBody>
          <a:bodyPr/>
          <a:lstStyle/>
          <a:p>
            <a:r>
              <a:rPr lang="ru-RU" dirty="0"/>
              <a:t>Взрослый</a:t>
            </a:r>
          </a:p>
        </p:txBody>
      </p:sp>
      <p:sp>
        <p:nvSpPr>
          <p:cNvPr id="3" name="Объект 2">
            <a:extLst>
              <a:ext uri="{FF2B5EF4-FFF2-40B4-BE49-F238E27FC236}">
                <a16:creationId xmlns:a16="http://schemas.microsoft.com/office/drawing/2014/main" id="{098CCB42-1918-9685-AC33-323D9B0ADBE4}"/>
              </a:ext>
            </a:extLst>
          </p:cNvPr>
          <p:cNvSpPr>
            <a:spLocks noGrp="1"/>
          </p:cNvSpPr>
          <p:nvPr>
            <p:ph idx="1"/>
          </p:nvPr>
        </p:nvSpPr>
        <p:spPr>
          <a:xfrm>
            <a:off x="838200" y="1242393"/>
            <a:ext cx="10515600" cy="5131213"/>
          </a:xfrm>
        </p:spPr>
        <p:txBody>
          <a:bodyPr>
            <a:normAutofit fontScale="70000" lnSpcReduction="20000"/>
          </a:bodyPr>
          <a:lstStyle/>
          <a:p>
            <a:r>
              <a:rPr lang="ru-RU" b="1" dirty="0"/>
              <a:t>Взрослая часть </a:t>
            </a:r>
            <a:r>
              <a:rPr lang="ru-RU" dirty="0"/>
              <a:t>психики формируется позже других и, как </a:t>
            </a:r>
            <a:r>
              <a:rPr lang="ru-RU" b="1" dirty="0"/>
              <a:t>самая «молодая», </a:t>
            </a:r>
            <a:r>
              <a:rPr lang="ru-RU" dirty="0"/>
              <a:t>является самой </a:t>
            </a:r>
            <a:r>
              <a:rPr lang="ru-RU" b="1" dirty="0"/>
              <a:t>уязвимой</a:t>
            </a:r>
            <a:r>
              <a:rPr lang="ru-RU" dirty="0"/>
              <a:t>.</a:t>
            </a:r>
          </a:p>
          <a:p>
            <a:r>
              <a:rPr lang="ru-RU" dirty="0"/>
              <a:t>В случае кризиса </a:t>
            </a:r>
            <a:r>
              <a:rPr lang="ru-RU" b="1" dirty="0"/>
              <a:t>«взрослый» страдает в первую очередь</a:t>
            </a:r>
            <a:r>
              <a:rPr lang="ru-RU" dirty="0"/>
              <a:t>, и на его место выходят другие эго-состояния.</a:t>
            </a:r>
          </a:p>
          <a:p>
            <a:pPr marL="0" indent="0">
              <a:buNone/>
            </a:pPr>
            <a:r>
              <a:rPr lang="ru-RU" sz="3400" dirty="0"/>
              <a:t>Как проявляется:</a:t>
            </a:r>
          </a:p>
          <a:p>
            <a:r>
              <a:rPr lang="ru-RU" dirty="0"/>
              <a:t>Логичный, рациональный</a:t>
            </a:r>
          </a:p>
          <a:p>
            <a:r>
              <a:rPr lang="ru-RU" dirty="0"/>
              <a:t>Отвечает за анализ «хочу» и «надо», анализирует и упорядочивает ситуацию, разговаривает на языке логики и фактов</a:t>
            </a:r>
          </a:p>
          <a:p>
            <a:r>
              <a:rPr lang="ru-RU" dirty="0"/>
              <a:t>Задача взрослого — просчитать все возможные сценарии развития событий, выбрать оптимальный, договориться</a:t>
            </a:r>
          </a:p>
          <a:p>
            <a:r>
              <a:rPr lang="ru-RU" dirty="0"/>
              <a:t>Мыслит через призму «как сделать то, что я хочу, наилучшим способом», ищет баланс «цена-качество»</a:t>
            </a:r>
          </a:p>
          <a:p>
            <a:r>
              <a:rPr lang="ru-RU" dirty="0"/>
              <a:t>С границами и ответственностью у него все </a:t>
            </a:r>
            <a:r>
              <a:rPr lang="en-US" dirty="0"/>
              <a:t>Ok</a:t>
            </a:r>
          </a:p>
          <a:p>
            <a:pPr marL="0" indent="0">
              <a:buNone/>
            </a:pPr>
            <a:endParaRPr lang="en-US" dirty="0"/>
          </a:p>
          <a:p>
            <a:pPr marL="0" indent="0">
              <a:buNone/>
            </a:pPr>
            <a:r>
              <a:rPr lang="ru-RU" dirty="0"/>
              <a:t>Взаимодействовать со взрослым комфортно</a:t>
            </a:r>
            <a:r>
              <a:rPr lang="en-US" dirty="0"/>
              <a:t> </a:t>
            </a:r>
            <a:r>
              <a:rPr lang="ru-RU" dirty="0"/>
              <a:t>…</a:t>
            </a:r>
            <a:r>
              <a:rPr lang="en-US" dirty="0"/>
              <a:t> </a:t>
            </a:r>
            <a:r>
              <a:rPr lang="ru-RU" dirty="0"/>
              <a:t>если вы сами по большей части находитесь во взрослом состоянии, берете на себя ответственность за себя и в разговоре полагаетесь на факты в поисках оптимального пути достижения цели</a:t>
            </a:r>
            <a:r>
              <a:rPr lang="en-US" dirty="0"/>
              <a:t>.</a:t>
            </a:r>
            <a:endParaRPr lang="ru-RU" dirty="0"/>
          </a:p>
        </p:txBody>
      </p:sp>
    </p:spTree>
    <p:extLst>
      <p:ext uri="{BB962C8B-B14F-4D97-AF65-F5344CB8AC3E}">
        <p14:creationId xmlns:p14="http://schemas.microsoft.com/office/powerpoint/2010/main" val="522523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39348" y="2589658"/>
            <a:ext cx="8955155" cy="1582484"/>
          </a:xfrm>
          <a:prstGeom prst="rect">
            <a:avLst/>
          </a:prstGeom>
        </p:spPr>
        <p:txBody>
          <a:bodyPr vert="horz" wrap="square" lIns="0" tIns="12700" rIns="0" bIns="0" rtlCol="0">
            <a:spAutoFit/>
          </a:bodyPr>
          <a:lstStyle/>
          <a:p>
            <a:pPr>
              <a:lnSpc>
                <a:spcPct val="100000"/>
              </a:lnSpc>
              <a:spcBef>
                <a:spcPts val="100"/>
              </a:spcBef>
            </a:pPr>
            <a:r>
              <a:rPr lang="ru-RU" sz="2400" b="1" dirty="0"/>
              <a:t>Ребенок</a:t>
            </a:r>
            <a:r>
              <a:rPr lang="ru-RU" sz="2400" dirty="0"/>
              <a:t> — чтобы желать и радоваться</a:t>
            </a:r>
          </a:p>
          <a:p>
            <a:pPr>
              <a:lnSpc>
                <a:spcPct val="100000"/>
              </a:lnSpc>
              <a:spcBef>
                <a:spcPts val="1785"/>
              </a:spcBef>
            </a:pPr>
            <a:r>
              <a:rPr lang="ru-RU" sz="2400" b="1" dirty="0"/>
              <a:t>Родитель</a:t>
            </a:r>
            <a:r>
              <a:rPr lang="ru-RU" sz="2400" dirty="0"/>
              <a:t> — чтобы контролировать и заботиться</a:t>
            </a:r>
          </a:p>
          <a:p>
            <a:pPr>
              <a:lnSpc>
                <a:spcPct val="100000"/>
              </a:lnSpc>
              <a:spcBef>
                <a:spcPts val="1785"/>
              </a:spcBef>
            </a:pPr>
            <a:r>
              <a:rPr lang="ru-RU" sz="2400" b="1" dirty="0"/>
              <a:t>Взрослый</a:t>
            </a:r>
            <a:r>
              <a:rPr lang="ru-RU" sz="2400" dirty="0"/>
              <a:t> — чтобы принимать решения и сохранять равновесие</a:t>
            </a:r>
          </a:p>
        </p:txBody>
      </p:sp>
      <p:sp>
        <p:nvSpPr>
          <p:cNvPr id="4" name="object 4"/>
          <p:cNvSpPr txBox="1">
            <a:spLocks noGrp="1"/>
          </p:cNvSpPr>
          <p:nvPr>
            <p:ph type="title"/>
          </p:nvPr>
        </p:nvSpPr>
        <p:spPr>
          <a:xfrm>
            <a:off x="838200" y="1337182"/>
            <a:ext cx="10515600" cy="566822"/>
          </a:xfrm>
          <a:prstGeom prst="rect">
            <a:avLst/>
          </a:prstGeom>
        </p:spPr>
        <p:txBody>
          <a:bodyPr vert="horz" wrap="square" lIns="0" tIns="12700" rIns="0" bIns="0" rtlCol="0">
            <a:spAutoFit/>
          </a:bodyPr>
          <a:lstStyle/>
          <a:p>
            <a:pPr marL="12700" algn="ctr">
              <a:lnSpc>
                <a:spcPct val="100000"/>
              </a:lnSpc>
              <a:spcBef>
                <a:spcPts val="100"/>
              </a:spcBef>
            </a:pPr>
            <a:r>
              <a:rPr sz="3600" spc="275" dirty="0">
                <a:solidFill>
                  <a:srgbClr val="262626"/>
                </a:solidFill>
                <a:latin typeface="+mn-lt"/>
              </a:rPr>
              <a:t>Нашей</a:t>
            </a:r>
            <a:r>
              <a:rPr sz="3600" spc="20" dirty="0">
                <a:solidFill>
                  <a:srgbClr val="262626"/>
                </a:solidFill>
                <a:latin typeface="+mn-lt"/>
              </a:rPr>
              <a:t> </a:t>
            </a:r>
            <a:r>
              <a:rPr sz="3600" spc="235" dirty="0">
                <a:solidFill>
                  <a:srgbClr val="262626"/>
                </a:solidFill>
                <a:latin typeface="+mn-lt"/>
              </a:rPr>
              <a:t>психике</a:t>
            </a:r>
            <a:r>
              <a:rPr sz="3600" spc="25" dirty="0">
                <a:solidFill>
                  <a:srgbClr val="262626"/>
                </a:solidFill>
                <a:latin typeface="+mn-lt"/>
              </a:rPr>
              <a:t> </a:t>
            </a:r>
            <a:r>
              <a:rPr sz="3600" spc="229" dirty="0">
                <a:solidFill>
                  <a:srgbClr val="262626"/>
                </a:solidFill>
                <a:latin typeface="+mn-lt"/>
              </a:rPr>
              <a:t>нужны</a:t>
            </a:r>
            <a:r>
              <a:rPr sz="3600" spc="20" dirty="0">
                <a:solidFill>
                  <a:srgbClr val="262626"/>
                </a:solidFill>
                <a:latin typeface="+mn-lt"/>
              </a:rPr>
              <a:t> </a:t>
            </a:r>
            <a:r>
              <a:rPr sz="3600" spc="110" dirty="0">
                <a:solidFill>
                  <a:srgbClr val="262626"/>
                </a:solidFill>
                <a:latin typeface="+mn-lt"/>
              </a:rPr>
              <a:t>все</a:t>
            </a:r>
            <a:r>
              <a:rPr sz="3600" spc="25" dirty="0">
                <a:solidFill>
                  <a:srgbClr val="262626"/>
                </a:solidFill>
                <a:latin typeface="+mn-lt"/>
              </a:rPr>
              <a:t> </a:t>
            </a:r>
            <a:r>
              <a:rPr sz="3600" spc="220" dirty="0">
                <a:solidFill>
                  <a:srgbClr val="262626"/>
                </a:solidFill>
                <a:latin typeface="+mn-lt"/>
              </a:rPr>
              <a:t>три</a:t>
            </a:r>
            <a:r>
              <a:rPr sz="3600" spc="20" dirty="0">
                <a:solidFill>
                  <a:srgbClr val="262626"/>
                </a:solidFill>
                <a:latin typeface="+mn-lt"/>
              </a:rPr>
              <a:t> </a:t>
            </a:r>
            <a:r>
              <a:rPr sz="3600" spc="145" dirty="0">
                <a:solidFill>
                  <a:srgbClr val="262626"/>
                </a:solidFill>
                <a:latin typeface="+mn-lt"/>
              </a:rPr>
              <a:t>части</a:t>
            </a:r>
            <a:endParaRPr sz="3600" dirty="0">
              <a:latin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D24CC-5867-7F5E-3A5F-4C6D4363AFE6}"/>
              </a:ext>
            </a:extLst>
          </p:cNvPr>
          <p:cNvSpPr>
            <a:spLocks noGrp="1"/>
          </p:cNvSpPr>
          <p:nvPr>
            <p:ph type="title"/>
          </p:nvPr>
        </p:nvSpPr>
        <p:spPr>
          <a:xfrm>
            <a:off x="838200" y="365126"/>
            <a:ext cx="10515600" cy="787814"/>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A225B081-17E0-6D53-B292-496440E1B5EA}"/>
              </a:ext>
            </a:extLst>
          </p:cNvPr>
          <p:cNvSpPr>
            <a:spLocks noGrp="1"/>
          </p:cNvSpPr>
          <p:nvPr>
            <p:ph idx="1"/>
          </p:nvPr>
        </p:nvSpPr>
        <p:spPr>
          <a:xfrm>
            <a:off x="838200" y="1441174"/>
            <a:ext cx="10515600" cy="5051700"/>
          </a:xfrm>
        </p:spPr>
        <p:txBody>
          <a:bodyPr>
            <a:normAutofit fontScale="70000" lnSpcReduction="20000"/>
          </a:bodyPr>
          <a:lstStyle/>
          <a:p>
            <a:pPr marL="0" indent="0">
              <a:buNone/>
            </a:pPr>
            <a:r>
              <a:rPr lang="ru-RU" sz="3400" dirty="0"/>
              <a:t>Ситуационная задача №1</a:t>
            </a:r>
          </a:p>
          <a:p>
            <a:pPr marL="0" indent="0">
              <a:buNone/>
            </a:pPr>
            <a:r>
              <a:rPr lang="ru-RU" dirty="0"/>
              <a:t>Один из опытных сотрудников высказывает замечания на тему организации работы в вашей фирме, предлагает внести изменения в действующий регламент, созданный вами.</a:t>
            </a:r>
          </a:p>
          <a:p>
            <a:r>
              <a:rPr lang="ru-RU" dirty="0"/>
              <a:t>Как вы отреагируете из состояния ребенка?</a:t>
            </a:r>
          </a:p>
          <a:p>
            <a:r>
              <a:rPr lang="ru-RU" dirty="0"/>
              <a:t>Какова будет ваша реакция из состояния родителя?</a:t>
            </a:r>
          </a:p>
          <a:p>
            <a:r>
              <a:rPr lang="ru-RU" dirty="0"/>
              <a:t>Как отреагирует взрослый?</a:t>
            </a:r>
          </a:p>
          <a:p>
            <a:pPr marL="0" indent="0">
              <a:buNone/>
            </a:pPr>
            <a:r>
              <a:rPr lang="ru-RU" dirty="0"/>
              <a:t>Какой из этих вариантов кажется вам оптимальным?</a:t>
            </a:r>
          </a:p>
          <a:p>
            <a:pPr marL="0" indent="0">
              <a:buNone/>
            </a:pPr>
            <a:endParaRPr lang="ru-RU" dirty="0"/>
          </a:p>
          <a:p>
            <a:pPr marL="0" indent="0">
              <a:buNone/>
            </a:pPr>
            <a:r>
              <a:rPr lang="ru-RU" sz="3400" dirty="0"/>
              <a:t>Ситуационная задача №2</a:t>
            </a:r>
          </a:p>
          <a:p>
            <a:pPr marL="0" indent="0">
              <a:buNone/>
            </a:pPr>
            <a:r>
              <a:rPr lang="ru-RU" dirty="0"/>
              <a:t>Вам нужно попросить одного из сотрудников помочь разобраться с новой программой, которой вам предстоит пользоваться. Это не входит в его прямые обязанности.</a:t>
            </a:r>
          </a:p>
          <a:p>
            <a:r>
              <a:rPr lang="ru-RU" dirty="0"/>
              <a:t>Как вы попросите помощи из состояния ребенка?</a:t>
            </a:r>
          </a:p>
          <a:p>
            <a:r>
              <a:rPr lang="ru-RU" dirty="0"/>
              <a:t>Как будете взаимодействовать из состояния родителя?</a:t>
            </a:r>
          </a:p>
          <a:p>
            <a:r>
              <a:rPr lang="ru-RU" dirty="0"/>
              <a:t>Как это сделает взрослый?</a:t>
            </a:r>
          </a:p>
          <a:p>
            <a:pPr marL="0" indent="0">
              <a:buNone/>
            </a:pPr>
            <a:r>
              <a:rPr lang="ru-RU" dirty="0"/>
              <a:t>Какой из этих вариантов кажется вам оптимальным?</a:t>
            </a:r>
          </a:p>
        </p:txBody>
      </p:sp>
    </p:spTree>
    <p:extLst>
      <p:ext uri="{BB962C8B-B14F-4D97-AF65-F5344CB8AC3E}">
        <p14:creationId xmlns:p14="http://schemas.microsoft.com/office/powerpoint/2010/main" val="253933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620499-B6A5-F880-0A5E-374E278D630D}"/>
              </a:ext>
            </a:extLst>
          </p:cNvPr>
          <p:cNvSpPr>
            <a:spLocks noGrp="1"/>
          </p:cNvSpPr>
          <p:nvPr>
            <p:ph type="title"/>
          </p:nvPr>
        </p:nvSpPr>
        <p:spPr/>
        <p:txBody>
          <a:bodyPr/>
          <a:lstStyle/>
          <a:p>
            <a:r>
              <a:rPr lang="ru-RU" dirty="0"/>
              <a:t>Конструктивная конфронтация Энди Гроува</a:t>
            </a:r>
          </a:p>
        </p:txBody>
      </p:sp>
      <p:sp>
        <p:nvSpPr>
          <p:cNvPr id="3" name="Объект 2">
            <a:extLst>
              <a:ext uri="{FF2B5EF4-FFF2-40B4-BE49-F238E27FC236}">
                <a16:creationId xmlns:a16="http://schemas.microsoft.com/office/drawing/2014/main" id="{64A2EC33-1F18-53C4-65E3-4CFC96D0AD79}"/>
              </a:ext>
            </a:extLst>
          </p:cNvPr>
          <p:cNvSpPr>
            <a:spLocks noGrp="1"/>
          </p:cNvSpPr>
          <p:nvPr>
            <p:ph idx="1"/>
          </p:nvPr>
        </p:nvSpPr>
        <p:spPr>
          <a:xfrm>
            <a:off x="838200" y="1775930"/>
            <a:ext cx="6148227" cy="4351338"/>
          </a:xfrm>
        </p:spPr>
        <p:txBody>
          <a:bodyPr>
            <a:normAutofit fontScale="92500"/>
          </a:bodyPr>
          <a:lstStyle/>
          <a:p>
            <a:pPr marL="0" indent="0">
              <a:buNone/>
            </a:pPr>
            <a:r>
              <a:rPr lang="ru-RU" dirty="0"/>
              <a:t>Эндрю Гроув — сооснователь корпорации </a:t>
            </a:r>
            <a:r>
              <a:rPr lang="en" dirty="0"/>
              <a:t>Intel. </a:t>
            </a:r>
            <a:r>
              <a:rPr lang="ru-RU" dirty="0"/>
              <a:t>Проявил себя как эффективный топ-менеджер — сумев вывести </a:t>
            </a:r>
            <a:r>
              <a:rPr lang="en" dirty="0"/>
              <a:t>Intel </a:t>
            </a:r>
            <a:r>
              <a:rPr lang="ru-RU" dirty="0"/>
              <a:t>из кризиса, вызванного появлением на рынке более дешёвых японских модулей памяти и ошибкой в процессоре </a:t>
            </a:r>
            <a:r>
              <a:rPr lang="en" dirty="0"/>
              <a:t>Pentium.</a:t>
            </a:r>
            <a:endParaRPr lang="ru-RU" dirty="0"/>
          </a:p>
          <a:p>
            <a:endParaRPr lang="ru-RU" dirty="0"/>
          </a:p>
          <a:p>
            <a:r>
              <a:rPr lang="ru-RU" dirty="0"/>
              <a:t>Принципы</a:t>
            </a:r>
          </a:p>
          <a:p>
            <a:r>
              <a:rPr lang="ru-RU" dirty="0"/>
              <a:t>Алгоритм</a:t>
            </a:r>
          </a:p>
          <a:p>
            <a:r>
              <a:rPr lang="ru-RU" dirty="0"/>
              <a:t>(Технические приемы)</a:t>
            </a:r>
          </a:p>
        </p:txBody>
      </p:sp>
      <p:pic>
        <p:nvPicPr>
          <p:cNvPr id="4" name="object 4">
            <a:extLst>
              <a:ext uri="{FF2B5EF4-FFF2-40B4-BE49-F238E27FC236}">
                <a16:creationId xmlns:a16="http://schemas.microsoft.com/office/drawing/2014/main" id="{D62C36FB-9360-194B-203F-A6837A7B5A6A}"/>
              </a:ext>
            </a:extLst>
          </p:cNvPr>
          <p:cNvPicPr/>
          <p:nvPr/>
        </p:nvPicPr>
        <p:blipFill>
          <a:blip r:embed="rId2" cstate="print"/>
          <a:stretch>
            <a:fillRect/>
          </a:stretch>
        </p:blipFill>
        <p:spPr>
          <a:xfrm>
            <a:off x="7935021" y="1825625"/>
            <a:ext cx="3143589" cy="3929485"/>
          </a:xfrm>
          <a:prstGeom prst="rect">
            <a:avLst/>
          </a:prstGeom>
        </p:spPr>
      </p:pic>
    </p:spTree>
    <p:extLst>
      <p:ext uri="{BB962C8B-B14F-4D97-AF65-F5344CB8AC3E}">
        <p14:creationId xmlns:p14="http://schemas.microsoft.com/office/powerpoint/2010/main" val="1199307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DDC34B-54DB-3B83-4735-4636C0CC094F}"/>
              </a:ext>
            </a:extLst>
          </p:cNvPr>
          <p:cNvSpPr>
            <a:spLocks noGrp="1"/>
          </p:cNvSpPr>
          <p:nvPr>
            <p:ph type="title"/>
          </p:nvPr>
        </p:nvSpPr>
        <p:spPr>
          <a:xfrm>
            <a:off x="725557" y="263112"/>
            <a:ext cx="10515600" cy="867327"/>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74D890D9-E397-8CE7-F3F1-A4CA896518C8}"/>
              </a:ext>
            </a:extLst>
          </p:cNvPr>
          <p:cNvSpPr>
            <a:spLocks noGrp="1"/>
          </p:cNvSpPr>
          <p:nvPr>
            <p:ph idx="1"/>
          </p:nvPr>
        </p:nvSpPr>
        <p:spPr>
          <a:xfrm>
            <a:off x="725557" y="1252329"/>
            <a:ext cx="11012555" cy="5359815"/>
          </a:xfrm>
        </p:spPr>
        <p:txBody>
          <a:bodyPr>
            <a:normAutofit fontScale="62500" lnSpcReduction="20000"/>
          </a:bodyPr>
          <a:lstStyle/>
          <a:p>
            <a:pPr marL="0" indent="0">
              <a:buNone/>
            </a:pPr>
            <a:r>
              <a:rPr lang="ru-RU" sz="3400" dirty="0"/>
              <a:t>Ситуационная задача №3</a:t>
            </a:r>
          </a:p>
          <a:p>
            <a:pPr marL="0" indent="0">
              <a:buNone/>
            </a:pPr>
            <a:r>
              <a:rPr lang="ru-RU" dirty="0"/>
              <a:t>Стажер, который был у вас на обучении, некачественно выполнил свою рабочую задачу. В ответ на ваше замечание стажер сообщает, что вы плохо объяснили технологию выполнения, у него было слишком мало времени и в целом рабочий процесс организован недостаточно хорошо.</a:t>
            </a:r>
          </a:p>
          <a:p>
            <a:r>
              <a:rPr lang="ru-RU" dirty="0"/>
              <a:t>Как вы отреагируете из состояния ребенка?</a:t>
            </a:r>
          </a:p>
          <a:p>
            <a:r>
              <a:rPr lang="ru-RU" dirty="0"/>
              <a:t>Какова будет ваша реакция из состояния родителя?</a:t>
            </a:r>
          </a:p>
          <a:p>
            <a:r>
              <a:rPr lang="ru-RU" dirty="0"/>
              <a:t>Как отреагирует взрослый?</a:t>
            </a:r>
          </a:p>
          <a:p>
            <a:pPr marL="0" indent="0">
              <a:buNone/>
            </a:pPr>
            <a:r>
              <a:rPr lang="ru-RU" dirty="0"/>
              <a:t>Какой из этих вариантов кажется вам оптимальным?</a:t>
            </a:r>
          </a:p>
          <a:p>
            <a:endParaRPr lang="ru-RU" dirty="0"/>
          </a:p>
          <a:p>
            <a:pPr marL="0" indent="0">
              <a:buNone/>
            </a:pPr>
            <a:r>
              <a:rPr lang="ru-RU" sz="3400" dirty="0"/>
              <a:t>Ситуационная задача №4</a:t>
            </a:r>
          </a:p>
          <a:p>
            <a:pPr marL="0" indent="0">
              <a:buNone/>
            </a:pPr>
            <a:r>
              <a:rPr lang="ru-RU" dirty="0"/>
              <a:t>Стажер, с которым вчера у вас состоялся серьезный разговор насчет качества выполнения им рабочих обязанностей, сегодня ведет себя подчеркнуто холодно — не обращается к вам, односложно отвечает на ваши вопросы, в целом держится напряженно. Как назло, именно сегодня вам необходимо поручить ему организацию праздничной вечеринки для сотрудников.</a:t>
            </a:r>
            <a:br>
              <a:rPr lang="ru-RU" dirty="0"/>
            </a:br>
            <a:r>
              <a:rPr lang="ru-RU" dirty="0"/>
              <a:t>Как вы будете это делать…</a:t>
            </a:r>
          </a:p>
          <a:p>
            <a:r>
              <a:rPr lang="ru-RU" dirty="0"/>
              <a:t>…из состояния ребенка?</a:t>
            </a:r>
          </a:p>
          <a:p>
            <a:r>
              <a:rPr lang="ru-RU" dirty="0"/>
              <a:t>…из состояния родителя?</a:t>
            </a:r>
          </a:p>
          <a:p>
            <a:r>
              <a:rPr lang="ru-RU" dirty="0"/>
              <a:t>…в эго-состоянии взрослого?</a:t>
            </a:r>
          </a:p>
          <a:p>
            <a:pPr marL="0" indent="0">
              <a:buNone/>
            </a:pPr>
            <a:r>
              <a:rPr lang="ru-RU" dirty="0"/>
              <a:t>Какой из этих вариантов кажется вам оптимальным?</a:t>
            </a:r>
          </a:p>
        </p:txBody>
      </p:sp>
    </p:spTree>
    <p:extLst>
      <p:ext uri="{BB962C8B-B14F-4D97-AF65-F5344CB8AC3E}">
        <p14:creationId xmlns:p14="http://schemas.microsoft.com/office/powerpoint/2010/main" val="2340378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F161B1-4F3A-82DB-6540-1E94805CC904}"/>
              </a:ext>
            </a:extLst>
          </p:cNvPr>
          <p:cNvSpPr>
            <a:spLocks noGrp="1"/>
          </p:cNvSpPr>
          <p:nvPr>
            <p:ph type="title"/>
          </p:nvPr>
        </p:nvSpPr>
        <p:spPr>
          <a:xfrm>
            <a:off x="705678" y="275674"/>
            <a:ext cx="8325678" cy="837509"/>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7D69ACEB-B663-C734-909D-B3803FDA383C}"/>
              </a:ext>
            </a:extLst>
          </p:cNvPr>
          <p:cNvSpPr>
            <a:spLocks noGrp="1"/>
          </p:cNvSpPr>
          <p:nvPr>
            <p:ph idx="1"/>
          </p:nvPr>
        </p:nvSpPr>
        <p:spPr>
          <a:xfrm>
            <a:off x="705678" y="1222514"/>
            <a:ext cx="10873408" cy="5359812"/>
          </a:xfrm>
        </p:spPr>
        <p:txBody>
          <a:bodyPr>
            <a:normAutofit fontScale="62500" lnSpcReduction="20000"/>
          </a:bodyPr>
          <a:lstStyle/>
          <a:p>
            <a:pPr marL="0" indent="0">
              <a:buNone/>
            </a:pPr>
            <a:r>
              <a:rPr lang="ru-RU" sz="3300" dirty="0"/>
              <a:t>Ситуационная задача №5</a:t>
            </a:r>
          </a:p>
          <a:p>
            <a:pPr marL="0" indent="0">
              <a:buNone/>
            </a:pPr>
            <a:r>
              <a:rPr lang="ru-RU" dirty="0"/>
              <a:t>Ваша новая сотрудница в первые недели работы вела себя очень активно, охотно вникала в рабочие процессы коллег, предлагала различные инициативы и, помимо своих основных обязанностей, взяла на себя роль организатора рабочих мероприятий. Спустя некоторое время выяснилось, что рабочие задачи, за которые отвечала эта сотрудница, остались нерешенными, в результате сроки выполнения проекта пришлось сдвинуть, из-за чего пострадали результаты и вашей работы. На вопрос о причинах, она отвечает, что ее слишком загрузили организацией мероприятий, она помогала коллегам с другими вопросами, а еще у нее приехала в гости бабушка и заболела любимая кошка.</a:t>
            </a:r>
          </a:p>
          <a:p>
            <a:pPr>
              <a:spcBef>
                <a:spcPts val="700"/>
              </a:spcBef>
            </a:pPr>
            <a:r>
              <a:rPr lang="ru-RU" dirty="0"/>
              <a:t>Как вы отреагируете из состояния ребенка?</a:t>
            </a:r>
          </a:p>
          <a:p>
            <a:pPr>
              <a:spcBef>
                <a:spcPts val="700"/>
              </a:spcBef>
            </a:pPr>
            <a:r>
              <a:rPr lang="ru-RU" dirty="0"/>
              <a:t>Какова будет ваша реакция из состояния родителя?</a:t>
            </a:r>
          </a:p>
          <a:p>
            <a:pPr>
              <a:spcBef>
                <a:spcPts val="700"/>
              </a:spcBef>
            </a:pPr>
            <a:r>
              <a:rPr lang="ru-RU" dirty="0"/>
              <a:t>Как отреагирует взрослый?</a:t>
            </a:r>
          </a:p>
          <a:p>
            <a:pPr marL="0" indent="0">
              <a:spcBef>
                <a:spcPts val="700"/>
              </a:spcBef>
              <a:buNone/>
            </a:pPr>
            <a:r>
              <a:rPr lang="ru-RU" dirty="0"/>
              <a:t>Какой из этих вариантов кажется вам оптимальным?</a:t>
            </a:r>
          </a:p>
          <a:p>
            <a:pPr marL="0" indent="0">
              <a:buNone/>
            </a:pPr>
            <a:endParaRPr lang="ru-RU" dirty="0"/>
          </a:p>
          <a:p>
            <a:pPr marL="0" indent="0">
              <a:buNone/>
            </a:pPr>
            <a:r>
              <a:rPr lang="ru-RU" sz="3300" dirty="0"/>
              <a:t>Ситуационная задача №6</a:t>
            </a:r>
          </a:p>
          <a:p>
            <a:pPr marL="0" indent="0">
              <a:buNone/>
            </a:pPr>
            <a:r>
              <a:rPr lang="ru-RU" dirty="0"/>
              <a:t>Как будет себя вести человек во взрослом эго-состоянии в следующих ситуациях:</a:t>
            </a:r>
          </a:p>
          <a:p>
            <a:pPr>
              <a:spcBef>
                <a:spcPts val="700"/>
              </a:spcBef>
            </a:pPr>
            <a:r>
              <a:rPr lang="ru-RU" dirty="0"/>
              <a:t>Он сам опоздал на рабочее совещание на 15 минут</a:t>
            </a:r>
          </a:p>
          <a:p>
            <a:pPr>
              <a:spcBef>
                <a:spcPts val="700"/>
              </a:spcBef>
            </a:pPr>
            <a:r>
              <a:rPr lang="ru-RU" dirty="0"/>
              <a:t>Подчиненный регулярно опаздывает на рабочие встречи</a:t>
            </a:r>
          </a:p>
          <a:p>
            <a:pPr>
              <a:spcBef>
                <a:spcPts val="700"/>
              </a:spcBef>
            </a:pPr>
            <a:r>
              <a:rPr lang="ru-RU" dirty="0"/>
              <a:t>Сотрудник не выполнил своевременно свои задачи, из-за чего пострадал общий проект</a:t>
            </a:r>
          </a:p>
          <a:p>
            <a:pPr>
              <a:spcBef>
                <a:spcPts val="700"/>
              </a:spcBef>
            </a:pPr>
            <a:r>
              <a:rPr lang="ru-RU" dirty="0"/>
              <a:t>Сотрудник сообщает, что не сможет выполнить работу в срок</a:t>
            </a:r>
          </a:p>
          <a:p>
            <a:pPr>
              <a:spcBef>
                <a:spcPts val="700"/>
              </a:spcBef>
            </a:pPr>
            <a:r>
              <a:rPr lang="ru-RU" dirty="0"/>
              <a:t>Бизнес-партнер стал повышать голос и использовать неуместную лексику в рабочей беседе</a:t>
            </a:r>
          </a:p>
        </p:txBody>
      </p:sp>
    </p:spTree>
    <p:extLst>
      <p:ext uri="{BB962C8B-B14F-4D97-AF65-F5344CB8AC3E}">
        <p14:creationId xmlns:p14="http://schemas.microsoft.com/office/powerpoint/2010/main" val="392203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9B4288-F6B6-2149-24FA-0DC9E1E3741B}"/>
              </a:ext>
            </a:extLst>
          </p:cNvPr>
          <p:cNvSpPr>
            <a:spLocks noGrp="1"/>
          </p:cNvSpPr>
          <p:nvPr>
            <p:ph type="title"/>
          </p:nvPr>
        </p:nvSpPr>
        <p:spPr>
          <a:xfrm>
            <a:off x="838200" y="365126"/>
            <a:ext cx="10515600" cy="1071062"/>
          </a:xfrm>
        </p:spPr>
        <p:txBody>
          <a:bodyPr/>
          <a:lstStyle/>
          <a:p>
            <a:r>
              <a:rPr lang="ru-RU" dirty="0"/>
              <a:t>Алгоритм конструктивной конфронтации</a:t>
            </a:r>
          </a:p>
        </p:txBody>
      </p:sp>
      <p:grpSp>
        <p:nvGrpSpPr>
          <p:cNvPr id="4" name="object 3">
            <a:extLst>
              <a:ext uri="{FF2B5EF4-FFF2-40B4-BE49-F238E27FC236}">
                <a16:creationId xmlns:a16="http://schemas.microsoft.com/office/drawing/2014/main" id="{5FD51474-F1BC-20D2-A287-613DC5AC188E}"/>
              </a:ext>
            </a:extLst>
          </p:cNvPr>
          <p:cNvGrpSpPr/>
          <p:nvPr/>
        </p:nvGrpSpPr>
        <p:grpSpPr>
          <a:xfrm>
            <a:off x="6220558" y="1994812"/>
            <a:ext cx="4279265" cy="4031615"/>
            <a:chOff x="5902061" y="1820154"/>
            <a:chExt cx="4279265" cy="4031615"/>
          </a:xfrm>
        </p:grpSpPr>
        <p:pic>
          <p:nvPicPr>
            <p:cNvPr id="5" name="object 4">
              <a:extLst>
                <a:ext uri="{FF2B5EF4-FFF2-40B4-BE49-F238E27FC236}">
                  <a16:creationId xmlns:a16="http://schemas.microsoft.com/office/drawing/2014/main" id="{94AB5159-5763-7C9F-1336-28CDCFB911AB}"/>
                </a:ext>
              </a:extLst>
            </p:cNvPr>
            <p:cNvPicPr/>
            <p:nvPr/>
          </p:nvPicPr>
          <p:blipFill>
            <a:blip r:embed="rId2" cstate="print"/>
            <a:stretch>
              <a:fillRect/>
            </a:stretch>
          </p:blipFill>
          <p:spPr>
            <a:xfrm>
              <a:off x="5914761" y="1832854"/>
              <a:ext cx="4253801" cy="4005942"/>
            </a:xfrm>
            <a:prstGeom prst="rect">
              <a:avLst/>
            </a:prstGeom>
          </p:spPr>
        </p:pic>
        <p:sp>
          <p:nvSpPr>
            <p:cNvPr id="6" name="object 5">
              <a:extLst>
                <a:ext uri="{FF2B5EF4-FFF2-40B4-BE49-F238E27FC236}">
                  <a16:creationId xmlns:a16="http://schemas.microsoft.com/office/drawing/2014/main" id="{7BDFA44A-605A-93CE-B2C2-D386C173F364}"/>
                </a:ext>
              </a:extLst>
            </p:cNvPr>
            <p:cNvSpPr/>
            <p:nvPr/>
          </p:nvSpPr>
          <p:spPr>
            <a:xfrm>
              <a:off x="5914761" y="1832854"/>
              <a:ext cx="4253865" cy="4006215"/>
            </a:xfrm>
            <a:custGeom>
              <a:avLst/>
              <a:gdLst/>
              <a:ahLst/>
              <a:cxnLst/>
              <a:rect l="l" t="t" r="r" b="b"/>
              <a:pathLst>
                <a:path w="4253865" h="4006215">
                  <a:moveTo>
                    <a:pt x="0" y="200176"/>
                  </a:moveTo>
                  <a:lnTo>
                    <a:pt x="5286" y="154278"/>
                  </a:lnTo>
                  <a:lnTo>
                    <a:pt x="20346" y="112144"/>
                  </a:lnTo>
                  <a:lnTo>
                    <a:pt x="43976" y="74976"/>
                  </a:lnTo>
                  <a:lnTo>
                    <a:pt x="74976" y="43976"/>
                  </a:lnTo>
                  <a:lnTo>
                    <a:pt x="112144" y="20346"/>
                  </a:lnTo>
                  <a:lnTo>
                    <a:pt x="154278" y="5286"/>
                  </a:lnTo>
                  <a:lnTo>
                    <a:pt x="200176" y="0"/>
                  </a:lnTo>
                  <a:lnTo>
                    <a:pt x="4053623" y="0"/>
                  </a:lnTo>
                  <a:lnTo>
                    <a:pt x="4092859" y="3881"/>
                  </a:lnTo>
                  <a:lnTo>
                    <a:pt x="4130228" y="15237"/>
                  </a:lnTo>
                  <a:lnTo>
                    <a:pt x="4164682" y="33632"/>
                  </a:lnTo>
                  <a:lnTo>
                    <a:pt x="4195170" y="58630"/>
                  </a:lnTo>
                  <a:lnTo>
                    <a:pt x="4220168" y="89118"/>
                  </a:lnTo>
                  <a:lnTo>
                    <a:pt x="4238563" y="123572"/>
                  </a:lnTo>
                  <a:lnTo>
                    <a:pt x="4249919" y="160942"/>
                  </a:lnTo>
                  <a:lnTo>
                    <a:pt x="4253801" y="200176"/>
                  </a:lnTo>
                  <a:lnTo>
                    <a:pt x="4253801" y="3805765"/>
                  </a:lnTo>
                  <a:lnTo>
                    <a:pt x="4248514" y="3851664"/>
                  </a:lnTo>
                  <a:lnTo>
                    <a:pt x="4233454" y="3893798"/>
                  </a:lnTo>
                  <a:lnTo>
                    <a:pt x="4209824" y="3930966"/>
                  </a:lnTo>
                  <a:lnTo>
                    <a:pt x="4178824" y="3961966"/>
                  </a:lnTo>
                  <a:lnTo>
                    <a:pt x="4141656" y="3985596"/>
                  </a:lnTo>
                  <a:lnTo>
                    <a:pt x="4099522" y="4000656"/>
                  </a:lnTo>
                  <a:lnTo>
                    <a:pt x="4053623" y="4005942"/>
                  </a:lnTo>
                  <a:lnTo>
                    <a:pt x="200176" y="4005942"/>
                  </a:lnTo>
                  <a:lnTo>
                    <a:pt x="154278" y="4000656"/>
                  </a:lnTo>
                  <a:lnTo>
                    <a:pt x="112144" y="3985596"/>
                  </a:lnTo>
                  <a:lnTo>
                    <a:pt x="74976" y="3961966"/>
                  </a:lnTo>
                  <a:lnTo>
                    <a:pt x="43976" y="3930966"/>
                  </a:lnTo>
                  <a:lnTo>
                    <a:pt x="20346" y="3893798"/>
                  </a:lnTo>
                  <a:lnTo>
                    <a:pt x="5286" y="3851664"/>
                  </a:lnTo>
                  <a:lnTo>
                    <a:pt x="0" y="3805765"/>
                  </a:lnTo>
                  <a:lnTo>
                    <a:pt x="0" y="200176"/>
                  </a:lnTo>
                  <a:close/>
                </a:path>
              </a:pathLst>
            </a:custGeom>
            <a:ln w="25399">
              <a:solidFill>
                <a:srgbClr val="42719B"/>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C09FE86F-CABC-287F-3473-030D6335DB5B}"/>
              </a:ext>
            </a:extLst>
          </p:cNvPr>
          <p:cNvSpPr txBox="1"/>
          <p:nvPr/>
        </p:nvSpPr>
        <p:spPr>
          <a:xfrm>
            <a:off x="6364913" y="2423381"/>
            <a:ext cx="3507740" cy="2301875"/>
          </a:xfrm>
          <a:prstGeom prst="rect">
            <a:avLst/>
          </a:prstGeom>
        </p:spPr>
        <p:txBody>
          <a:bodyPr vert="horz" wrap="square" lIns="0" tIns="14604" rIns="0" bIns="0" rtlCol="0">
            <a:spAutoFit/>
          </a:bodyPr>
          <a:lstStyle/>
          <a:p>
            <a:pPr marL="12700">
              <a:lnSpc>
                <a:spcPct val="100000"/>
              </a:lnSpc>
              <a:spcBef>
                <a:spcPts val="114"/>
              </a:spcBef>
            </a:pPr>
            <a:r>
              <a:rPr sz="1850" b="1" spc="100" dirty="0">
                <a:solidFill>
                  <a:srgbClr val="FFFFFF"/>
                </a:solidFill>
                <a:latin typeface="Arial"/>
                <a:cs typeface="Arial"/>
              </a:rPr>
              <a:t>Цель</a:t>
            </a:r>
            <a:r>
              <a:rPr sz="1850" b="1" spc="25" dirty="0">
                <a:solidFill>
                  <a:srgbClr val="FFFFFF"/>
                </a:solidFill>
                <a:latin typeface="Arial"/>
                <a:cs typeface="Arial"/>
              </a:rPr>
              <a:t> </a:t>
            </a:r>
            <a:r>
              <a:rPr sz="1850" b="1" dirty="0">
                <a:solidFill>
                  <a:srgbClr val="FFFFFF"/>
                </a:solidFill>
                <a:latin typeface="Arial"/>
                <a:cs typeface="Arial"/>
              </a:rPr>
              <a:t>+</a:t>
            </a:r>
            <a:r>
              <a:rPr sz="1850" b="1" spc="25" dirty="0">
                <a:solidFill>
                  <a:srgbClr val="FFFFFF"/>
                </a:solidFill>
                <a:latin typeface="Arial"/>
                <a:cs typeface="Arial"/>
              </a:rPr>
              <a:t> </a:t>
            </a:r>
            <a:r>
              <a:rPr sz="1850" b="1" spc="110" dirty="0">
                <a:solidFill>
                  <a:srgbClr val="FFFFFF"/>
                </a:solidFill>
                <a:latin typeface="Arial"/>
                <a:cs typeface="Arial"/>
              </a:rPr>
              <a:t>Проблема</a:t>
            </a:r>
            <a:endParaRPr sz="1850" dirty="0">
              <a:latin typeface="Arial"/>
              <a:cs typeface="Arial"/>
            </a:endParaRPr>
          </a:p>
          <a:p>
            <a:pPr>
              <a:lnSpc>
                <a:spcPct val="100000"/>
              </a:lnSpc>
            </a:pPr>
            <a:endParaRPr sz="2300" dirty="0">
              <a:latin typeface="Arial"/>
              <a:cs typeface="Arial"/>
            </a:endParaRPr>
          </a:p>
          <a:p>
            <a:pPr marL="536575" algn="ctr">
              <a:lnSpc>
                <a:spcPct val="100000"/>
              </a:lnSpc>
              <a:spcBef>
                <a:spcPts val="1855"/>
              </a:spcBef>
            </a:pPr>
            <a:r>
              <a:rPr sz="1850" b="1" spc="90" dirty="0">
                <a:solidFill>
                  <a:srgbClr val="FFFFFF"/>
                </a:solidFill>
                <a:latin typeface="Arial"/>
                <a:cs typeface="Arial"/>
              </a:rPr>
              <a:t>Согласие</a:t>
            </a:r>
            <a:r>
              <a:rPr sz="1850" b="1" spc="30" dirty="0">
                <a:solidFill>
                  <a:srgbClr val="FFFFFF"/>
                </a:solidFill>
                <a:latin typeface="Arial"/>
                <a:cs typeface="Arial"/>
              </a:rPr>
              <a:t> </a:t>
            </a:r>
            <a:r>
              <a:rPr sz="1850" b="1" spc="120" dirty="0">
                <a:solidFill>
                  <a:srgbClr val="FFFFFF"/>
                </a:solidFill>
                <a:latin typeface="Arial"/>
                <a:cs typeface="Arial"/>
              </a:rPr>
              <a:t>по</a:t>
            </a:r>
            <a:r>
              <a:rPr sz="1850" b="1" spc="35" dirty="0">
                <a:solidFill>
                  <a:srgbClr val="FFFFFF"/>
                </a:solidFill>
                <a:latin typeface="Arial"/>
                <a:cs typeface="Arial"/>
              </a:rPr>
              <a:t> </a:t>
            </a:r>
            <a:r>
              <a:rPr sz="1850" b="1" spc="114" dirty="0">
                <a:solidFill>
                  <a:srgbClr val="FFFFFF"/>
                </a:solidFill>
                <a:latin typeface="Arial"/>
                <a:cs typeface="Arial"/>
              </a:rPr>
              <a:t>проблеме</a:t>
            </a:r>
            <a:endParaRPr sz="1850" dirty="0">
              <a:latin typeface="Arial"/>
              <a:cs typeface="Arial"/>
            </a:endParaRPr>
          </a:p>
          <a:p>
            <a:pPr>
              <a:lnSpc>
                <a:spcPct val="100000"/>
              </a:lnSpc>
            </a:pPr>
            <a:endParaRPr sz="1950" dirty="0">
              <a:latin typeface="Arial"/>
              <a:cs typeface="Arial"/>
            </a:endParaRPr>
          </a:p>
          <a:p>
            <a:pPr marL="12700" marR="485140">
              <a:lnSpc>
                <a:spcPct val="100899"/>
              </a:lnSpc>
            </a:pPr>
            <a:r>
              <a:rPr sz="1850" spc="105" dirty="0">
                <a:solidFill>
                  <a:srgbClr val="FFFFFF"/>
                </a:solidFill>
                <a:latin typeface="Arial"/>
                <a:cs typeface="Arial"/>
              </a:rPr>
              <a:t>Сопротивляться </a:t>
            </a:r>
            <a:r>
              <a:rPr sz="1850" spc="75" dirty="0">
                <a:solidFill>
                  <a:srgbClr val="FFFFFF"/>
                </a:solidFill>
                <a:latin typeface="Arial"/>
                <a:cs typeface="Arial"/>
              </a:rPr>
              <a:t>Уступить,</a:t>
            </a:r>
            <a:r>
              <a:rPr sz="1850" spc="-15" dirty="0">
                <a:solidFill>
                  <a:srgbClr val="FFFFFF"/>
                </a:solidFill>
                <a:latin typeface="Arial"/>
                <a:cs typeface="Arial"/>
              </a:rPr>
              <a:t> </a:t>
            </a:r>
            <a:r>
              <a:rPr sz="1850" spc="170" dirty="0">
                <a:solidFill>
                  <a:srgbClr val="FFFFFF"/>
                </a:solidFill>
                <a:latin typeface="Arial"/>
                <a:cs typeface="Arial"/>
              </a:rPr>
              <a:t>не</a:t>
            </a:r>
            <a:r>
              <a:rPr sz="1850" spc="-15" dirty="0">
                <a:solidFill>
                  <a:srgbClr val="FFFFFF"/>
                </a:solidFill>
                <a:latin typeface="Arial"/>
                <a:cs typeface="Arial"/>
              </a:rPr>
              <a:t> </a:t>
            </a:r>
            <a:r>
              <a:rPr sz="1850" spc="170" dirty="0">
                <a:solidFill>
                  <a:srgbClr val="FFFFFF"/>
                </a:solidFill>
                <a:latin typeface="Arial"/>
                <a:cs typeface="Arial"/>
              </a:rPr>
              <a:t>поняв </a:t>
            </a:r>
            <a:r>
              <a:rPr sz="1850" spc="114" dirty="0">
                <a:solidFill>
                  <a:srgbClr val="FFFFFF"/>
                </a:solidFill>
                <a:latin typeface="Arial"/>
                <a:cs typeface="Arial"/>
              </a:rPr>
              <a:t>Итальянская</a:t>
            </a:r>
            <a:r>
              <a:rPr sz="1850" spc="20" dirty="0">
                <a:solidFill>
                  <a:srgbClr val="FFFFFF"/>
                </a:solidFill>
                <a:latin typeface="Arial"/>
                <a:cs typeface="Arial"/>
              </a:rPr>
              <a:t> </a:t>
            </a:r>
            <a:r>
              <a:rPr sz="1850" spc="95" dirty="0">
                <a:solidFill>
                  <a:srgbClr val="FFFFFF"/>
                </a:solidFill>
                <a:latin typeface="Arial"/>
                <a:cs typeface="Arial"/>
              </a:rPr>
              <a:t>забастовка</a:t>
            </a:r>
            <a:endParaRPr sz="1850" dirty="0">
              <a:latin typeface="Arial"/>
              <a:cs typeface="Arial"/>
            </a:endParaRPr>
          </a:p>
        </p:txBody>
      </p:sp>
      <p:sp>
        <p:nvSpPr>
          <p:cNvPr id="8" name="object 7">
            <a:extLst>
              <a:ext uri="{FF2B5EF4-FFF2-40B4-BE49-F238E27FC236}">
                <a16:creationId xmlns:a16="http://schemas.microsoft.com/office/drawing/2014/main" id="{199D211D-07D9-D619-A768-E10AFEBB949F}"/>
              </a:ext>
            </a:extLst>
          </p:cNvPr>
          <p:cNvSpPr txBox="1"/>
          <p:nvPr/>
        </p:nvSpPr>
        <p:spPr>
          <a:xfrm>
            <a:off x="6364913" y="5268688"/>
            <a:ext cx="1215390" cy="310515"/>
          </a:xfrm>
          <a:prstGeom prst="rect">
            <a:avLst/>
          </a:prstGeom>
        </p:spPr>
        <p:txBody>
          <a:bodyPr vert="horz" wrap="square" lIns="0" tIns="14604" rIns="0" bIns="0" rtlCol="0">
            <a:spAutoFit/>
          </a:bodyPr>
          <a:lstStyle/>
          <a:p>
            <a:pPr marL="12700">
              <a:lnSpc>
                <a:spcPct val="100000"/>
              </a:lnSpc>
              <a:spcBef>
                <a:spcPts val="114"/>
              </a:spcBef>
            </a:pPr>
            <a:r>
              <a:rPr sz="1850" b="1" spc="160" dirty="0">
                <a:solidFill>
                  <a:srgbClr val="FFFFFF"/>
                </a:solidFill>
                <a:latin typeface="Arial"/>
                <a:cs typeface="Arial"/>
              </a:rPr>
              <a:t>Решение</a:t>
            </a:r>
            <a:endParaRPr sz="1850">
              <a:latin typeface="Arial"/>
              <a:cs typeface="Arial"/>
            </a:endParaRPr>
          </a:p>
        </p:txBody>
      </p:sp>
      <p:grpSp>
        <p:nvGrpSpPr>
          <p:cNvPr id="9" name="object 8">
            <a:extLst>
              <a:ext uri="{FF2B5EF4-FFF2-40B4-BE49-F238E27FC236}">
                <a16:creationId xmlns:a16="http://schemas.microsoft.com/office/drawing/2014/main" id="{504E0163-095F-9F15-FEE3-144AD6D5D274}"/>
              </a:ext>
            </a:extLst>
          </p:cNvPr>
          <p:cNvGrpSpPr/>
          <p:nvPr/>
        </p:nvGrpSpPr>
        <p:grpSpPr>
          <a:xfrm>
            <a:off x="1024443" y="1994812"/>
            <a:ext cx="3582670" cy="1211580"/>
            <a:chOff x="705946" y="1820154"/>
            <a:chExt cx="3582670" cy="1211580"/>
          </a:xfrm>
        </p:grpSpPr>
        <p:pic>
          <p:nvPicPr>
            <p:cNvPr id="10" name="object 9">
              <a:extLst>
                <a:ext uri="{FF2B5EF4-FFF2-40B4-BE49-F238E27FC236}">
                  <a16:creationId xmlns:a16="http://schemas.microsoft.com/office/drawing/2014/main" id="{803E0820-6C3A-5C42-94EA-ABF6C5572473}"/>
                </a:ext>
              </a:extLst>
            </p:cNvPr>
            <p:cNvPicPr/>
            <p:nvPr/>
          </p:nvPicPr>
          <p:blipFill>
            <a:blip r:embed="rId3" cstate="print"/>
            <a:stretch>
              <a:fillRect/>
            </a:stretch>
          </p:blipFill>
          <p:spPr>
            <a:xfrm>
              <a:off x="718646" y="1832854"/>
              <a:ext cx="3557115" cy="1185704"/>
            </a:xfrm>
            <a:prstGeom prst="rect">
              <a:avLst/>
            </a:prstGeom>
          </p:spPr>
        </p:pic>
        <p:sp>
          <p:nvSpPr>
            <p:cNvPr id="11" name="object 10">
              <a:extLst>
                <a:ext uri="{FF2B5EF4-FFF2-40B4-BE49-F238E27FC236}">
                  <a16:creationId xmlns:a16="http://schemas.microsoft.com/office/drawing/2014/main" id="{F8C6CB63-2736-6747-6750-F636DC223863}"/>
                </a:ext>
              </a:extLst>
            </p:cNvPr>
            <p:cNvSpPr/>
            <p:nvPr/>
          </p:nvSpPr>
          <p:spPr>
            <a:xfrm>
              <a:off x="718646" y="1832854"/>
              <a:ext cx="3557270" cy="1186180"/>
            </a:xfrm>
            <a:custGeom>
              <a:avLst/>
              <a:gdLst/>
              <a:ahLst/>
              <a:cxnLst/>
              <a:rect l="l" t="t" r="r" b="b"/>
              <a:pathLst>
                <a:path w="3557270" h="1186180">
                  <a:moveTo>
                    <a:pt x="0" y="197621"/>
                  </a:moveTo>
                  <a:lnTo>
                    <a:pt x="5219" y="152308"/>
                  </a:lnTo>
                  <a:lnTo>
                    <a:pt x="20086" y="110712"/>
                  </a:lnTo>
                  <a:lnTo>
                    <a:pt x="43415" y="74019"/>
                  </a:lnTo>
                  <a:lnTo>
                    <a:pt x="74019" y="43415"/>
                  </a:lnTo>
                  <a:lnTo>
                    <a:pt x="110712" y="20086"/>
                  </a:lnTo>
                  <a:lnTo>
                    <a:pt x="152308" y="5219"/>
                  </a:lnTo>
                  <a:lnTo>
                    <a:pt x="197621" y="0"/>
                  </a:lnTo>
                  <a:lnTo>
                    <a:pt x="3359494" y="0"/>
                  </a:lnTo>
                  <a:lnTo>
                    <a:pt x="3398228" y="3832"/>
                  </a:lnTo>
                  <a:lnTo>
                    <a:pt x="3435121" y="15043"/>
                  </a:lnTo>
                  <a:lnTo>
                    <a:pt x="3469134" y="33202"/>
                  </a:lnTo>
                  <a:lnTo>
                    <a:pt x="3499233" y="57881"/>
                  </a:lnTo>
                  <a:lnTo>
                    <a:pt x="3523913" y="87981"/>
                  </a:lnTo>
                  <a:lnTo>
                    <a:pt x="3542072" y="121995"/>
                  </a:lnTo>
                  <a:lnTo>
                    <a:pt x="3553283" y="158887"/>
                  </a:lnTo>
                  <a:lnTo>
                    <a:pt x="3557115" y="197621"/>
                  </a:lnTo>
                  <a:lnTo>
                    <a:pt x="3557115" y="988083"/>
                  </a:lnTo>
                  <a:lnTo>
                    <a:pt x="3551896" y="1033396"/>
                  </a:lnTo>
                  <a:lnTo>
                    <a:pt x="3537029" y="1074992"/>
                  </a:lnTo>
                  <a:lnTo>
                    <a:pt x="3513700" y="1111685"/>
                  </a:lnTo>
                  <a:lnTo>
                    <a:pt x="3483096" y="1142289"/>
                  </a:lnTo>
                  <a:lnTo>
                    <a:pt x="3446403" y="1165618"/>
                  </a:lnTo>
                  <a:lnTo>
                    <a:pt x="3404807" y="1180485"/>
                  </a:lnTo>
                  <a:lnTo>
                    <a:pt x="3359494" y="1185704"/>
                  </a:lnTo>
                  <a:lnTo>
                    <a:pt x="197621" y="1185704"/>
                  </a:lnTo>
                  <a:lnTo>
                    <a:pt x="152308" y="1180485"/>
                  </a:lnTo>
                  <a:lnTo>
                    <a:pt x="110712" y="1165618"/>
                  </a:lnTo>
                  <a:lnTo>
                    <a:pt x="74019" y="1142289"/>
                  </a:lnTo>
                  <a:lnTo>
                    <a:pt x="43415" y="1111685"/>
                  </a:lnTo>
                  <a:lnTo>
                    <a:pt x="20086" y="1074992"/>
                  </a:lnTo>
                  <a:lnTo>
                    <a:pt x="5219" y="1033396"/>
                  </a:lnTo>
                  <a:lnTo>
                    <a:pt x="0" y="988083"/>
                  </a:lnTo>
                  <a:lnTo>
                    <a:pt x="0" y="197621"/>
                  </a:lnTo>
                  <a:close/>
                </a:path>
              </a:pathLst>
            </a:custGeom>
            <a:ln w="25399">
              <a:solidFill>
                <a:srgbClr val="42719B"/>
              </a:solidFill>
            </a:ln>
          </p:spPr>
          <p:txBody>
            <a:bodyPr wrap="square" lIns="0" tIns="0" rIns="0" bIns="0" rtlCol="0"/>
            <a:lstStyle/>
            <a:p>
              <a:endParaRPr/>
            </a:p>
          </p:txBody>
        </p:sp>
      </p:grpSp>
      <p:grpSp>
        <p:nvGrpSpPr>
          <p:cNvPr id="12" name="object 11">
            <a:extLst>
              <a:ext uri="{FF2B5EF4-FFF2-40B4-BE49-F238E27FC236}">
                <a16:creationId xmlns:a16="http://schemas.microsoft.com/office/drawing/2014/main" id="{A154828E-2FB1-6C9C-F645-837ABEE51925}"/>
              </a:ext>
            </a:extLst>
          </p:cNvPr>
          <p:cNvGrpSpPr/>
          <p:nvPr/>
        </p:nvGrpSpPr>
        <p:grpSpPr>
          <a:xfrm>
            <a:off x="1024443" y="4815051"/>
            <a:ext cx="3582670" cy="1211580"/>
            <a:chOff x="705946" y="4640393"/>
            <a:chExt cx="3582670" cy="1211580"/>
          </a:xfrm>
        </p:grpSpPr>
        <p:pic>
          <p:nvPicPr>
            <p:cNvPr id="13" name="object 12">
              <a:extLst>
                <a:ext uri="{FF2B5EF4-FFF2-40B4-BE49-F238E27FC236}">
                  <a16:creationId xmlns:a16="http://schemas.microsoft.com/office/drawing/2014/main" id="{9E57008D-8DDB-855F-F623-0CA9AD4D616F}"/>
                </a:ext>
              </a:extLst>
            </p:cNvPr>
            <p:cNvPicPr/>
            <p:nvPr/>
          </p:nvPicPr>
          <p:blipFill>
            <a:blip r:embed="rId4" cstate="print"/>
            <a:stretch>
              <a:fillRect/>
            </a:stretch>
          </p:blipFill>
          <p:spPr>
            <a:xfrm>
              <a:off x="718646" y="4653093"/>
              <a:ext cx="3557115" cy="1185704"/>
            </a:xfrm>
            <a:prstGeom prst="rect">
              <a:avLst/>
            </a:prstGeom>
          </p:spPr>
        </p:pic>
        <p:sp>
          <p:nvSpPr>
            <p:cNvPr id="14" name="object 13">
              <a:extLst>
                <a:ext uri="{FF2B5EF4-FFF2-40B4-BE49-F238E27FC236}">
                  <a16:creationId xmlns:a16="http://schemas.microsoft.com/office/drawing/2014/main" id="{EE331ADF-0A14-F4A1-03D5-F7BAFC3E58C5}"/>
                </a:ext>
              </a:extLst>
            </p:cNvPr>
            <p:cNvSpPr/>
            <p:nvPr/>
          </p:nvSpPr>
          <p:spPr>
            <a:xfrm>
              <a:off x="718646" y="4653093"/>
              <a:ext cx="3557270" cy="1186180"/>
            </a:xfrm>
            <a:custGeom>
              <a:avLst/>
              <a:gdLst/>
              <a:ahLst/>
              <a:cxnLst/>
              <a:rect l="l" t="t" r="r" b="b"/>
              <a:pathLst>
                <a:path w="3557270" h="1186179">
                  <a:moveTo>
                    <a:pt x="0" y="197621"/>
                  </a:moveTo>
                  <a:lnTo>
                    <a:pt x="5219" y="152308"/>
                  </a:lnTo>
                  <a:lnTo>
                    <a:pt x="20086" y="110712"/>
                  </a:lnTo>
                  <a:lnTo>
                    <a:pt x="43415" y="74019"/>
                  </a:lnTo>
                  <a:lnTo>
                    <a:pt x="74019" y="43415"/>
                  </a:lnTo>
                  <a:lnTo>
                    <a:pt x="110712" y="20086"/>
                  </a:lnTo>
                  <a:lnTo>
                    <a:pt x="152308" y="5219"/>
                  </a:lnTo>
                  <a:lnTo>
                    <a:pt x="197621" y="0"/>
                  </a:lnTo>
                  <a:lnTo>
                    <a:pt x="3359494" y="0"/>
                  </a:lnTo>
                  <a:lnTo>
                    <a:pt x="3398228" y="3832"/>
                  </a:lnTo>
                  <a:lnTo>
                    <a:pt x="3435120" y="15043"/>
                  </a:lnTo>
                  <a:lnTo>
                    <a:pt x="3469134" y="33202"/>
                  </a:lnTo>
                  <a:lnTo>
                    <a:pt x="3499233" y="57881"/>
                  </a:lnTo>
                  <a:lnTo>
                    <a:pt x="3523913" y="87981"/>
                  </a:lnTo>
                  <a:lnTo>
                    <a:pt x="3542073" y="121995"/>
                  </a:lnTo>
                  <a:lnTo>
                    <a:pt x="3553283" y="158887"/>
                  </a:lnTo>
                  <a:lnTo>
                    <a:pt x="3557115" y="197621"/>
                  </a:lnTo>
                  <a:lnTo>
                    <a:pt x="3557115" y="988083"/>
                  </a:lnTo>
                  <a:lnTo>
                    <a:pt x="3551896" y="1033396"/>
                  </a:lnTo>
                  <a:lnTo>
                    <a:pt x="3537029" y="1074992"/>
                  </a:lnTo>
                  <a:lnTo>
                    <a:pt x="3513700" y="1111685"/>
                  </a:lnTo>
                  <a:lnTo>
                    <a:pt x="3483096" y="1142289"/>
                  </a:lnTo>
                  <a:lnTo>
                    <a:pt x="3446403" y="1165618"/>
                  </a:lnTo>
                  <a:lnTo>
                    <a:pt x="3404807" y="1180485"/>
                  </a:lnTo>
                  <a:lnTo>
                    <a:pt x="3359494" y="1185704"/>
                  </a:lnTo>
                  <a:lnTo>
                    <a:pt x="197621" y="1185704"/>
                  </a:lnTo>
                  <a:lnTo>
                    <a:pt x="152308" y="1180485"/>
                  </a:lnTo>
                  <a:lnTo>
                    <a:pt x="110712" y="1165618"/>
                  </a:lnTo>
                  <a:lnTo>
                    <a:pt x="74019" y="1142289"/>
                  </a:lnTo>
                  <a:lnTo>
                    <a:pt x="43415" y="1111685"/>
                  </a:lnTo>
                  <a:lnTo>
                    <a:pt x="20086" y="1074992"/>
                  </a:lnTo>
                  <a:lnTo>
                    <a:pt x="5219" y="1033396"/>
                  </a:lnTo>
                  <a:lnTo>
                    <a:pt x="0" y="988083"/>
                  </a:lnTo>
                  <a:lnTo>
                    <a:pt x="0" y="197621"/>
                  </a:lnTo>
                  <a:close/>
                </a:path>
              </a:pathLst>
            </a:custGeom>
            <a:ln w="25399">
              <a:solidFill>
                <a:srgbClr val="42719B"/>
              </a:solidFill>
            </a:ln>
          </p:spPr>
          <p:txBody>
            <a:bodyPr wrap="square" lIns="0" tIns="0" rIns="0" bIns="0" rtlCol="0"/>
            <a:lstStyle/>
            <a:p>
              <a:endParaRPr/>
            </a:p>
          </p:txBody>
        </p:sp>
      </p:grpSp>
      <p:pic>
        <p:nvPicPr>
          <p:cNvPr id="15" name="object 14">
            <a:extLst>
              <a:ext uri="{FF2B5EF4-FFF2-40B4-BE49-F238E27FC236}">
                <a16:creationId xmlns:a16="http://schemas.microsoft.com/office/drawing/2014/main" id="{80449A63-0803-596C-C3C2-DA3CBD3F352E}"/>
              </a:ext>
            </a:extLst>
          </p:cNvPr>
          <p:cNvPicPr/>
          <p:nvPr/>
        </p:nvPicPr>
        <p:blipFill>
          <a:blip r:embed="rId5" cstate="print"/>
          <a:stretch>
            <a:fillRect/>
          </a:stretch>
        </p:blipFill>
        <p:spPr>
          <a:xfrm>
            <a:off x="6308239" y="3132928"/>
            <a:ext cx="605135" cy="605134"/>
          </a:xfrm>
          <a:prstGeom prst="rect">
            <a:avLst/>
          </a:prstGeom>
        </p:spPr>
      </p:pic>
      <p:sp>
        <p:nvSpPr>
          <p:cNvPr id="16" name="object 15">
            <a:extLst>
              <a:ext uri="{FF2B5EF4-FFF2-40B4-BE49-F238E27FC236}">
                <a16:creationId xmlns:a16="http://schemas.microsoft.com/office/drawing/2014/main" id="{75BD4A17-0E6B-B4FA-0917-8559D08B2906}"/>
              </a:ext>
            </a:extLst>
          </p:cNvPr>
          <p:cNvSpPr txBox="1"/>
          <p:nvPr/>
        </p:nvSpPr>
        <p:spPr>
          <a:xfrm>
            <a:off x="10753244" y="2764207"/>
            <a:ext cx="427990" cy="2627630"/>
          </a:xfrm>
          <a:prstGeom prst="rect">
            <a:avLst/>
          </a:prstGeom>
        </p:spPr>
        <p:txBody>
          <a:bodyPr vert="vert" wrap="square" lIns="0" tIns="1905" rIns="0" bIns="0" rtlCol="0">
            <a:spAutoFit/>
          </a:bodyPr>
          <a:lstStyle/>
          <a:p>
            <a:pPr marL="12700">
              <a:lnSpc>
                <a:spcPct val="100000"/>
              </a:lnSpc>
              <a:spcBef>
                <a:spcPts val="15"/>
              </a:spcBef>
            </a:pPr>
            <a:r>
              <a:rPr sz="2600" b="1" spc="145" dirty="0">
                <a:latin typeface="Arial"/>
                <a:cs typeface="Arial"/>
              </a:rPr>
              <a:t>ОБСУЖДЕНИЕ</a:t>
            </a:r>
            <a:endParaRPr sz="2600">
              <a:latin typeface="Arial"/>
              <a:cs typeface="Arial"/>
            </a:endParaRPr>
          </a:p>
        </p:txBody>
      </p:sp>
      <p:sp>
        <p:nvSpPr>
          <p:cNvPr id="17" name="object 16">
            <a:extLst>
              <a:ext uri="{FF2B5EF4-FFF2-40B4-BE49-F238E27FC236}">
                <a16:creationId xmlns:a16="http://schemas.microsoft.com/office/drawing/2014/main" id="{9227532B-CF9D-519C-CF4A-9B8B3C325A02}"/>
              </a:ext>
            </a:extLst>
          </p:cNvPr>
          <p:cNvSpPr txBox="1"/>
          <p:nvPr/>
        </p:nvSpPr>
        <p:spPr>
          <a:xfrm>
            <a:off x="1627134" y="2345476"/>
            <a:ext cx="2376805" cy="432434"/>
          </a:xfrm>
          <a:prstGeom prst="rect">
            <a:avLst/>
          </a:prstGeom>
        </p:spPr>
        <p:txBody>
          <a:bodyPr vert="horz" wrap="square" lIns="0" tIns="14604" rIns="0" bIns="0" rtlCol="0">
            <a:spAutoFit/>
          </a:bodyPr>
          <a:lstStyle/>
          <a:p>
            <a:pPr marL="12700">
              <a:lnSpc>
                <a:spcPct val="100000"/>
              </a:lnSpc>
              <a:spcBef>
                <a:spcPts val="114"/>
              </a:spcBef>
            </a:pPr>
            <a:r>
              <a:rPr sz="2650" b="1" spc="-10" dirty="0">
                <a:solidFill>
                  <a:srgbClr val="FFFFFF"/>
                </a:solidFill>
                <a:latin typeface="Arial"/>
                <a:cs typeface="Arial"/>
              </a:rPr>
              <a:t>ПОДГОТОВКА</a:t>
            </a:r>
            <a:endParaRPr sz="2650">
              <a:latin typeface="Arial"/>
              <a:cs typeface="Arial"/>
            </a:endParaRPr>
          </a:p>
        </p:txBody>
      </p:sp>
      <p:grpSp>
        <p:nvGrpSpPr>
          <p:cNvPr id="18" name="object 17">
            <a:extLst>
              <a:ext uri="{FF2B5EF4-FFF2-40B4-BE49-F238E27FC236}">
                <a16:creationId xmlns:a16="http://schemas.microsoft.com/office/drawing/2014/main" id="{387B7ABA-3E1A-2260-ABEC-1E35E90FE147}"/>
              </a:ext>
            </a:extLst>
          </p:cNvPr>
          <p:cNvGrpSpPr/>
          <p:nvPr/>
        </p:nvGrpSpPr>
        <p:grpSpPr>
          <a:xfrm>
            <a:off x="5104075" y="2472866"/>
            <a:ext cx="809625" cy="444500"/>
            <a:chOff x="4785578" y="2298208"/>
            <a:chExt cx="809625" cy="444500"/>
          </a:xfrm>
        </p:grpSpPr>
        <p:pic>
          <p:nvPicPr>
            <p:cNvPr id="19" name="object 18">
              <a:extLst>
                <a:ext uri="{FF2B5EF4-FFF2-40B4-BE49-F238E27FC236}">
                  <a16:creationId xmlns:a16="http://schemas.microsoft.com/office/drawing/2014/main" id="{F7CA38C8-3513-DEC3-BE39-8763C7E5C348}"/>
                </a:ext>
              </a:extLst>
            </p:cNvPr>
            <p:cNvPicPr/>
            <p:nvPr/>
          </p:nvPicPr>
          <p:blipFill>
            <a:blip r:embed="rId6" cstate="print"/>
            <a:stretch>
              <a:fillRect/>
            </a:stretch>
          </p:blipFill>
          <p:spPr>
            <a:xfrm>
              <a:off x="4798278" y="2310908"/>
              <a:ext cx="783771" cy="418680"/>
            </a:xfrm>
            <a:prstGeom prst="rect">
              <a:avLst/>
            </a:prstGeom>
          </p:spPr>
        </p:pic>
        <p:sp>
          <p:nvSpPr>
            <p:cNvPr id="20" name="object 19">
              <a:extLst>
                <a:ext uri="{FF2B5EF4-FFF2-40B4-BE49-F238E27FC236}">
                  <a16:creationId xmlns:a16="http://schemas.microsoft.com/office/drawing/2014/main" id="{2B9EE38E-04A5-5BB8-8A4B-42C33F1F3915}"/>
                </a:ext>
              </a:extLst>
            </p:cNvPr>
            <p:cNvSpPr/>
            <p:nvPr/>
          </p:nvSpPr>
          <p:spPr>
            <a:xfrm>
              <a:off x="4798278" y="2310908"/>
              <a:ext cx="784225" cy="419100"/>
            </a:xfrm>
            <a:custGeom>
              <a:avLst/>
              <a:gdLst/>
              <a:ahLst/>
              <a:cxnLst/>
              <a:rect l="l" t="t" r="r" b="b"/>
              <a:pathLst>
                <a:path w="784225" h="419100">
                  <a:moveTo>
                    <a:pt x="0" y="104670"/>
                  </a:moveTo>
                  <a:lnTo>
                    <a:pt x="574431" y="104670"/>
                  </a:lnTo>
                  <a:lnTo>
                    <a:pt x="574431" y="0"/>
                  </a:lnTo>
                  <a:lnTo>
                    <a:pt x="783771" y="209340"/>
                  </a:lnTo>
                  <a:lnTo>
                    <a:pt x="574431" y="418680"/>
                  </a:lnTo>
                  <a:lnTo>
                    <a:pt x="574431" y="314010"/>
                  </a:lnTo>
                  <a:lnTo>
                    <a:pt x="0" y="314010"/>
                  </a:lnTo>
                  <a:lnTo>
                    <a:pt x="0" y="104670"/>
                  </a:lnTo>
                  <a:close/>
                </a:path>
              </a:pathLst>
            </a:custGeom>
            <a:ln w="25399">
              <a:solidFill>
                <a:srgbClr val="42719B"/>
              </a:solidFill>
            </a:ln>
          </p:spPr>
          <p:txBody>
            <a:bodyPr wrap="square" lIns="0" tIns="0" rIns="0" bIns="0" rtlCol="0"/>
            <a:lstStyle/>
            <a:p>
              <a:endParaRPr/>
            </a:p>
          </p:txBody>
        </p:sp>
      </p:grpSp>
      <p:grpSp>
        <p:nvGrpSpPr>
          <p:cNvPr id="21" name="object 20">
            <a:extLst>
              <a:ext uri="{FF2B5EF4-FFF2-40B4-BE49-F238E27FC236}">
                <a16:creationId xmlns:a16="http://schemas.microsoft.com/office/drawing/2014/main" id="{95F60D16-963D-76E6-95D6-76F0C92FCB7E}"/>
              </a:ext>
            </a:extLst>
          </p:cNvPr>
          <p:cNvGrpSpPr/>
          <p:nvPr/>
        </p:nvGrpSpPr>
        <p:grpSpPr>
          <a:xfrm>
            <a:off x="5039584" y="5134563"/>
            <a:ext cx="809625" cy="444500"/>
            <a:chOff x="4721087" y="4959905"/>
            <a:chExt cx="809625" cy="444500"/>
          </a:xfrm>
        </p:grpSpPr>
        <p:pic>
          <p:nvPicPr>
            <p:cNvPr id="22" name="object 21">
              <a:extLst>
                <a:ext uri="{FF2B5EF4-FFF2-40B4-BE49-F238E27FC236}">
                  <a16:creationId xmlns:a16="http://schemas.microsoft.com/office/drawing/2014/main" id="{4E59FC7B-B45C-D8BC-B470-EF9859475321}"/>
                </a:ext>
              </a:extLst>
            </p:cNvPr>
            <p:cNvPicPr/>
            <p:nvPr/>
          </p:nvPicPr>
          <p:blipFill>
            <a:blip r:embed="rId7" cstate="print"/>
            <a:stretch>
              <a:fillRect/>
            </a:stretch>
          </p:blipFill>
          <p:spPr>
            <a:xfrm>
              <a:off x="4733787" y="4972605"/>
              <a:ext cx="783771" cy="418681"/>
            </a:xfrm>
            <a:prstGeom prst="rect">
              <a:avLst/>
            </a:prstGeom>
          </p:spPr>
        </p:pic>
        <p:sp>
          <p:nvSpPr>
            <p:cNvPr id="23" name="object 22">
              <a:extLst>
                <a:ext uri="{FF2B5EF4-FFF2-40B4-BE49-F238E27FC236}">
                  <a16:creationId xmlns:a16="http://schemas.microsoft.com/office/drawing/2014/main" id="{E38E8ADA-D636-F3AD-920A-1145C6D043EE}"/>
                </a:ext>
              </a:extLst>
            </p:cNvPr>
            <p:cNvSpPr/>
            <p:nvPr/>
          </p:nvSpPr>
          <p:spPr>
            <a:xfrm>
              <a:off x="4733787" y="4972605"/>
              <a:ext cx="784225" cy="419100"/>
            </a:xfrm>
            <a:custGeom>
              <a:avLst/>
              <a:gdLst/>
              <a:ahLst/>
              <a:cxnLst/>
              <a:rect l="l" t="t" r="r" b="b"/>
              <a:pathLst>
                <a:path w="784225" h="419100">
                  <a:moveTo>
                    <a:pt x="783771" y="314010"/>
                  </a:moveTo>
                  <a:lnTo>
                    <a:pt x="209340" y="314010"/>
                  </a:lnTo>
                  <a:lnTo>
                    <a:pt x="209340" y="418681"/>
                  </a:lnTo>
                  <a:lnTo>
                    <a:pt x="0" y="209340"/>
                  </a:lnTo>
                  <a:lnTo>
                    <a:pt x="209340" y="0"/>
                  </a:lnTo>
                  <a:lnTo>
                    <a:pt x="209340" y="104670"/>
                  </a:lnTo>
                  <a:lnTo>
                    <a:pt x="783771" y="104670"/>
                  </a:lnTo>
                  <a:lnTo>
                    <a:pt x="783771" y="314010"/>
                  </a:lnTo>
                  <a:close/>
                </a:path>
              </a:pathLst>
            </a:custGeom>
            <a:ln w="25399">
              <a:solidFill>
                <a:srgbClr val="42719B"/>
              </a:solidFill>
            </a:ln>
          </p:spPr>
          <p:txBody>
            <a:bodyPr wrap="square" lIns="0" tIns="0" rIns="0" bIns="0" rtlCol="0"/>
            <a:lstStyle/>
            <a:p>
              <a:endParaRPr/>
            </a:p>
          </p:txBody>
        </p:sp>
      </p:grpSp>
      <p:sp>
        <p:nvSpPr>
          <p:cNvPr id="24" name="object 23">
            <a:extLst>
              <a:ext uri="{FF2B5EF4-FFF2-40B4-BE49-F238E27FC236}">
                <a16:creationId xmlns:a16="http://schemas.microsoft.com/office/drawing/2014/main" id="{B2C69E40-82C4-D0BC-8D49-27A9655C64F3}"/>
              </a:ext>
            </a:extLst>
          </p:cNvPr>
          <p:cNvSpPr txBox="1"/>
          <p:nvPr/>
        </p:nvSpPr>
        <p:spPr>
          <a:xfrm>
            <a:off x="1775064" y="5159114"/>
            <a:ext cx="2082800" cy="432434"/>
          </a:xfrm>
          <a:prstGeom prst="rect">
            <a:avLst/>
          </a:prstGeom>
        </p:spPr>
        <p:txBody>
          <a:bodyPr vert="horz" wrap="square" lIns="0" tIns="14604" rIns="0" bIns="0" rtlCol="0">
            <a:spAutoFit/>
          </a:bodyPr>
          <a:lstStyle/>
          <a:p>
            <a:pPr marL="12700">
              <a:lnSpc>
                <a:spcPct val="100000"/>
              </a:lnSpc>
              <a:spcBef>
                <a:spcPts val="114"/>
              </a:spcBef>
            </a:pPr>
            <a:r>
              <a:rPr sz="2650" b="1" spc="155" dirty="0">
                <a:solidFill>
                  <a:srgbClr val="FFFFFF"/>
                </a:solidFill>
                <a:latin typeface="Arial"/>
                <a:cs typeface="Arial"/>
              </a:rPr>
              <a:t>КОНТРОЛЬ</a:t>
            </a:r>
            <a:endParaRPr sz="2650">
              <a:latin typeface="Arial"/>
              <a:cs typeface="Arial"/>
            </a:endParaRPr>
          </a:p>
        </p:txBody>
      </p:sp>
    </p:spTree>
    <p:extLst>
      <p:ext uri="{BB962C8B-B14F-4D97-AF65-F5344CB8AC3E}">
        <p14:creationId xmlns:p14="http://schemas.microsoft.com/office/powerpoint/2010/main" val="166377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BFD284-967D-CE54-52E5-5D3FCE353115}"/>
              </a:ext>
            </a:extLst>
          </p:cNvPr>
          <p:cNvSpPr>
            <a:spLocks noGrp="1"/>
          </p:cNvSpPr>
          <p:nvPr>
            <p:ph type="title"/>
          </p:nvPr>
        </p:nvSpPr>
        <p:spPr>
          <a:xfrm>
            <a:off x="838200" y="365125"/>
            <a:ext cx="10515600" cy="929419"/>
          </a:xfrm>
        </p:spPr>
        <p:txBody>
          <a:bodyPr/>
          <a:lstStyle/>
          <a:p>
            <a:r>
              <a:rPr lang="ru-RU" dirty="0"/>
              <a:t>С чего начать?</a:t>
            </a:r>
          </a:p>
        </p:txBody>
      </p:sp>
      <p:sp>
        <p:nvSpPr>
          <p:cNvPr id="3" name="Объект 2">
            <a:extLst>
              <a:ext uri="{FF2B5EF4-FFF2-40B4-BE49-F238E27FC236}">
                <a16:creationId xmlns:a16="http://schemas.microsoft.com/office/drawing/2014/main" id="{2053593A-8DFC-40EB-13A1-0E5DF371F6B4}"/>
              </a:ext>
            </a:extLst>
          </p:cNvPr>
          <p:cNvSpPr>
            <a:spLocks noGrp="1"/>
          </p:cNvSpPr>
          <p:nvPr>
            <p:ph idx="1"/>
          </p:nvPr>
        </p:nvSpPr>
        <p:spPr/>
        <p:txBody>
          <a:bodyPr/>
          <a:lstStyle/>
          <a:p>
            <a:r>
              <a:rPr lang="ru-RU" dirty="0"/>
              <a:t>Любая коммуникация имеет </a:t>
            </a:r>
            <a:r>
              <a:rPr lang="ru-RU" b="1" dirty="0"/>
              <a:t>цель</a:t>
            </a:r>
            <a:r>
              <a:rPr lang="ru-RU" dirty="0"/>
              <a:t>.</a:t>
            </a:r>
          </a:p>
          <a:p>
            <a:r>
              <a:rPr lang="ru-RU" dirty="0"/>
              <a:t>Для начала важно понять, </a:t>
            </a:r>
            <a:r>
              <a:rPr lang="ru-RU" b="1" dirty="0"/>
              <a:t>что конкретно вы хотите </a:t>
            </a:r>
            <a:r>
              <a:rPr lang="ru-RU" dirty="0"/>
              <a:t>от этого человека.</a:t>
            </a:r>
          </a:p>
          <a:p>
            <a:r>
              <a:rPr lang="ru-RU" dirty="0"/>
              <a:t>И в какие </a:t>
            </a:r>
            <a:r>
              <a:rPr lang="ru-RU" b="1" dirty="0"/>
              <a:t>сроки</a:t>
            </a:r>
            <a:r>
              <a:rPr lang="ru-RU" dirty="0"/>
              <a:t>…</a:t>
            </a:r>
          </a:p>
          <a:p>
            <a:pPr marL="0" indent="0">
              <a:buNone/>
            </a:pPr>
            <a:endParaRPr lang="ru-RU" dirty="0"/>
          </a:p>
          <a:p>
            <a:pPr marL="0" indent="0">
              <a:buNone/>
            </a:pPr>
            <a:r>
              <a:rPr lang="ru-RU" dirty="0"/>
              <a:t>Какие цели мы можем преследовать, вступая в сложный диалог с подчиненным?</a:t>
            </a:r>
          </a:p>
          <a:p>
            <a:r>
              <a:rPr lang="ru-RU" dirty="0"/>
              <a:t>Разрешить конфликт</a:t>
            </a:r>
          </a:p>
          <a:p>
            <a:r>
              <a:rPr lang="ru-RU" dirty="0"/>
              <a:t>Изменить / прервать поведение</a:t>
            </a:r>
          </a:p>
          <a:p>
            <a:endParaRPr lang="ru-RU" dirty="0"/>
          </a:p>
        </p:txBody>
      </p:sp>
    </p:spTree>
    <p:extLst>
      <p:ext uri="{BB962C8B-B14F-4D97-AF65-F5344CB8AC3E}">
        <p14:creationId xmlns:p14="http://schemas.microsoft.com/office/powerpoint/2010/main" val="6404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F53422-5D10-EFB3-C5A7-9EBB6D133A63}"/>
              </a:ext>
            </a:extLst>
          </p:cNvPr>
          <p:cNvSpPr>
            <a:spLocks noGrp="1"/>
          </p:cNvSpPr>
          <p:nvPr>
            <p:ph type="title"/>
          </p:nvPr>
        </p:nvSpPr>
        <p:spPr>
          <a:xfrm>
            <a:off x="838200" y="365125"/>
            <a:ext cx="10515600" cy="908871"/>
          </a:xfrm>
        </p:spPr>
        <p:txBody>
          <a:bodyPr/>
          <a:lstStyle/>
          <a:p>
            <a:r>
              <a:rPr lang="ru-RU" dirty="0"/>
              <a:t>В чем проблема?</a:t>
            </a:r>
          </a:p>
        </p:txBody>
      </p:sp>
      <p:sp>
        <p:nvSpPr>
          <p:cNvPr id="3" name="Объект 2">
            <a:extLst>
              <a:ext uri="{FF2B5EF4-FFF2-40B4-BE49-F238E27FC236}">
                <a16:creationId xmlns:a16="http://schemas.microsoft.com/office/drawing/2014/main" id="{D7AC3CE7-50A8-DDAD-D070-624F43772509}"/>
              </a:ext>
            </a:extLst>
          </p:cNvPr>
          <p:cNvSpPr>
            <a:spLocks noGrp="1"/>
          </p:cNvSpPr>
          <p:nvPr>
            <p:ph idx="1"/>
          </p:nvPr>
        </p:nvSpPr>
        <p:spPr>
          <a:xfrm>
            <a:off x="838200" y="1387010"/>
            <a:ext cx="6596270" cy="5301465"/>
          </a:xfrm>
        </p:spPr>
        <p:txBody>
          <a:bodyPr>
            <a:normAutofit fontScale="70000" lnSpcReduction="20000"/>
          </a:bodyPr>
          <a:lstStyle/>
          <a:p>
            <a:pPr marL="0" indent="0">
              <a:lnSpc>
                <a:spcPct val="100000"/>
              </a:lnSpc>
              <a:spcBef>
                <a:spcPts val="100"/>
              </a:spcBef>
              <a:buNone/>
            </a:pPr>
            <a:r>
              <a:rPr lang="ru-RU" b="1" dirty="0"/>
              <a:t>ПОДГОТОВКА</a:t>
            </a:r>
          </a:p>
          <a:p>
            <a:pPr>
              <a:lnSpc>
                <a:spcPct val="100000"/>
              </a:lnSpc>
              <a:spcBef>
                <a:spcPts val="45"/>
              </a:spcBef>
            </a:pPr>
            <a:endParaRPr lang="ru-RU" dirty="0"/>
          </a:p>
          <a:p>
            <a:pPr marL="0" indent="0">
              <a:lnSpc>
                <a:spcPts val="2050"/>
              </a:lnSpc>
              <a:spcBef>
                <a:spcPts val="5"/>
              </a:spcBef>
              <a:buNone/>
            </a:pPr>
            <a:r>
              <a:rPr lang="ru-RU" b="1" dirty="0"/>
              <a:t>1. Проблема</a:t>
            </a:r>
          </a:p>
          <a:p>
            <a:pPr marL="493395" indent="-481330">
              <a:lnSpc>
                <a:spcPts val="1945"/>
              </a:lnSpc>
              <a:buChar char="●"/>
              <a:tabLst>
                <a:tab pos="493395" algn="l"/>
                <a:tab pos="494030" algn="l"/>
              </a:tabLst>
            </a:pPr>
            <a:r>
              <a:rPr lang="ru-RU" b="1" dirty="0"/>
              <a:t>Как влияет на работу?</a:t>
            </a:r>
          </a:p>
          <a:p>
            <a:pPr marL="493395" indent="-481330">
              <a:lnSpc>
                <a:spcPts val="1945"/>
              </a:lnSpc>
              <a:buChar char="●"/>
              <a:tabLst>
                <a:tab pos="493395" algn="l"/>
                <a:tab pos="494030" algn="l"/>
              </a:tabLst>
            </a:pPr>
            <a:r>
              <a:rPr lang="ru-RU" b="1" dirty="0"/>
              <a:t>Если не решать, что может пойти не так? (риски)</a:t>
            </a:r>
          </a:p>
          <a:p>
            <a:pPr marL="0" indent="0">
              <a:lnSpc>
                <a:spcPts val="2050"/>
              </a:lnSpc>
              <a:buNone/>
            </a:pPr>
            <a:r>
              <a:rPr lang="ru-RU" b="1" dirty="0"/>
              <a:t>2. Цель разговора (чего я хочу)</a:t>
            </a:r>
          </a:p>
          <a:p>
            <a:pPr marL="0" indent="0">
              <a:lnSpc>
                <a:spcPct val="100000"/>
              </a:lnSpc>
              <a:spcBef>
                <a:spcPts val="45"/>
              </a:spcBef>
              <a:buNone/>
            </a:pPr>
            <a:endParaRPr lang="ru-RU" dirty="0"/>
          </a:p>
          <a:p>
            <a:pPr marL="0" indent="0">
              <a:lnSpc>
                <a:spcPct val="100000"/>
              </a:lnSpc>
              <a:spcBef>
                <a:spcPts val="45"/>
              </a:spcBef>
              <a:buNone/>
            </a:pPr>
            <a:endParaRPr lang="ru-RU" dirty="0"/>
          </a:p>
          <a:p>
            <a:pPr marL="0" indent="0">
              <a:lnSpc>
                <a:spcPts val="2050"/>
              </a:lnSpc>
              <a:spcBef>
                <a:spcPts val="5"/>
              </a:spcBef>
              <a:buNone/>
            </a:pPr>
            <a:r>
              <a:rPr lang="ru-RU" b="1" dirty="0"/>
              <a:t>3. Точка зрения другого человека</a:t>
            </a:r>
          </a:p>
          <a:p>
            <a:pPr marL="0" indent="0">
              <a:lnSpc>
                <a:spcPts val="1945"/>
              </a:lnSpc>
              <a:buNone/>
            </a:pPr>
            <a:r>
              <a:rPr lang="ru-RU" dirty="0"/>
              <a:t>Всегда ли так было?</a:t>
            </a:r>
          </a:p>
          <a:p>
            <a:pPr marL="0" indent="0">
              <a:lnSpc>
                <a:spcPts val="1945"/>
              </a:lnSpc>
              <a:buNone/>
            </a:pPr>
            <a:endParaRPr lang="ru-RU" dirty="0"/>
          </a:p>
          <a:p>
            <a:pPr marL="0" indent="0">
              <a:lnSpc>
                <a:spcPts val="1945"/>
              </a:lnSpc>
              <a:buNone/>
            </a:pPr>
            <a:r>
              <a:rPr lang="ru-RU" dirty="0"/>
              <a:t>4 причины, почему люди делают не так:</a:t>
            </a:r>
          </a:p>
          <a:p>
            <a:pPr marL="493395" indent="-481330">
              <a:lnSpc>
                <a:spcPct val="120000"/>
              </a:lnSpc>
              <a:spcBef>
                <a:spcPts val="0"/>
              </a:spcBef>
              <a:buFont typeface="Arial"/>
              <a:buChar char="●"/>
              <a:tabLst>
                <a:tab pos="493395" algn="l"/>
                <a:tab pos="494030" algn="l"/>
              </a:tabLst>
            </a:pPr>
            <a:r>
              <a:rPr lang="ru-RU" dirty="0"/>
              <a:t>Понял по-своему</a:t>
            </a:r>
          </a:p>
          <a:p>
            <a:pPr marL="493395" indent="-481330">
              <a:lnSpc>
                <a:spcPct val="120000"/>
              </a:lnSpc>
              <a:spcBef>
                <a:spcPts val="0"/>
              </a:spcBef>
              <a:buFont typeface="Arial"/>
              <a:buChar char="●"/>
              <a:tabLst>
                <a:tab pos="493395" algn="l"/>
                <a:tab pos="494030" algn="l"/>
              </a:tabLst>
            </a:pPr>
            <a:r>
              <a:rPr lang="ru-RU" dirty="0"/>
              <a:t>Не умеет</a:t>
            </a:r>
          </a:p>
          <a:p>
            <a:pPr marL="493395" indent="-481330">
              <a:lnSpc>
                <a:spcPct val="120000"/>
              </a:lnSpc>
              <a:spcBef>
                <a:spcPts val="0"/>
              </a:spcBef>
              <a:buFont typeface="Arial"/>
              <a:buChar char="●"/>
              <a:tabLst>
                <a:tab pos="493395" algn="l"/>
                <a:tab pos="494030" algn="l"/>
              </a:tabLst>
            </a:pPr>
            <a:r>
              <a:rPr lang="ru-RU" dirty="0"/>
              <a:t>Не может</a:t>
            </a:r>
          </a:p>
          <a:p>
            <a:pPr marL="493395" indent="-481330">
              <a:lnSpc>
                <a:spcPct val="120000"/>
              </a:lnSpc>
              <a:spcBef>
                <a:spcPts val="0"/>
              </a:spcBef>
              <a:buFont typeface="Arial"/>
              <a:buChar char="●"/>
              <a:tabLst>
                <a:tab pos="493395" algn="l"/>
                <a:tab pos="494030" algn="l"/>
              </a:tabLst>
            </a:pPr>
            <a:r>
              <a:rPr lang="ru-RU" dirty="0"/>
              <a:t>Не хочет</a:t>
            </a:r>
          </a:p>
          <a:p>
            <a:endParaRPr lang="ru-RU" dirty="0"/>
          </a:p>
        </p:txBody>
      </p:sp>
      <p:sp>
        <p:nvSpPr>
          <p:cNvPr id="4" name="object 4">
            <a:extLst>
              <a:ext uri="{FF2B5EF4-FFF2-40B4-BE49-F238E27FC236}">
                <a16:creationId xmlns:a16="http://schemas.microsoft.com/office/drawing/2014/main" id="{D541138A-203F-EFA8-26C1-4604871E558E}"/>
              </a:ext>
            </a:extLst>
          </p:cNvPr>
          <p:cNvSpPr txBox="1"/>
          <p:nvPr/>
        </p:nvSpPr>
        <p:spPr>
          <a:xfrm>
            <a:off x="7951485" y="1273996"/>
            <a:ext cx="3868420" cy="656590"/>
          </a:xfrm>
          <a:prstGeom prst="rect">
            <a:avLst/>
          </a:prstGeom>
        </p:spPr>
        <p:txBody>
          <a:bodyPr vert="horz" wrap="square" lIns="0" tIns="53340" rIns="0" bIns="0" rtlCol="0">
            <a:spAutoFit/>
          </a:bodyPr>
          <a:lstStyle/>
          <a:p>
            <a:pPr marL="12700">
              <a:lnSpc>
                <a:spcPct val="100000"/>
              </a:lnSpc>
              <a:spcBef>
                <a:spcPts val="420"/>
              </a:spcBef>
            </a:pPr>
            <a:r>
              <a:rPr sz="1800" b="1" spc="85" dirty="0">
                <a:solidFill>
                  <a:srgbClr val="595959"/>
                </a:solidFill>
                <a:latin typeface="Arial"/>
                <a:cs typeface="Arial"/>
              </a:rPr>
              <a:t>Цель</a:t>
            </a:r>
            <a:r>
              <a:rPr sz="1800" b="1" spc="5" dirty="0">
                <a:solidFill>
                  <a:srgbClr val="595959"/>
                </a:solidFill>
                <a:latin typeface="Arial"/>
                <a:cs typeface="Arial"/>
              </a:rPr>
              <a:t> </a:t>
            </a:r>
            <a:r>
              <a:rPr sz="1800" b="1" spc="90" dirty="0">
                <a:solidFill>
                  <a:srgbClr val="595959"/>
                </a:solidFill>
                <a:latin typeface="Arial"/>
                <a:cs typeface="Arial"/>
              </a:rPr>
              <a:t>+ПРОБЛЕМА</a:t>
            </a:r>
            <a:endParaRPr sz="1800" dirty="0">
              <a:latin typeface="Arial"/>
              <a:cs typeface="Arial"/>
            </a:endParaRPr>
          </a:p>
          <a:p>
            <a:pPr marL="12700">
              <a:lnSpc>
                <a:spcPct val="100000"/>
              </a:lnSpc>
              <a:spcBef>
                <a:spcPts val="325"/>
              </a:spcBef>
            </a:pPr>
            <a:r>
              <a:rPr sz="1800" b="1" spc="95" dirty="0">
                <a:solidFill>
                  <a:srgbClr val="595959"/>
                </a:solidFill>
                <a:latin typeface="Arial"/>
                <a:cs typeface="Arial"/>
              </a:rPr>
              <a:t>(чего</a:t>
            </a:r>
            <a:r>
              <a:rPr sz="1800" b="1" spc="10" dirty="0">
                <a:solidFill>
                  <a:srgbClr val="595959"/>
                </a:solidFill>
                <a:latin typeface="Arial"/>
                <a:cs typeface="Arial"/>
              </a:rPr>
              <a:t> </a:t>
            </a:r>
            <a:r>
              <a:rPr sz="1800" b="1" spc="70" dirty="0">
                <a:solidFill>
                  <a:srgbClr val="595959"/>
                </a:solidFill>
                <a:latin typeface="Arial"/>
                <a:cs typeface="Arial"/>
              </a:rPr>
              <a:t>я</a:t>
            </a:r>
            <a:r>
              <a:rPr sz="1800" b="1" spc="15" dirty="0">
                <a:solidFill>
                  <a:srgbClr val="595959"/>
                </a:solidFill>
                <a:latin typeface="Arial"/>
                <a:cs typeface="Arial"/>
              </a:rPr>
              <a:t> </a:t>
            </a:r>
            <a:r>
              <a:rPr sz="1800" b="1" spc="65" dirty="0">
                <a:solidFill>
                  <a:srgbClr val="595959"/>
                </a:solidFill>
                <a:latin typeface="Arial"/>
                <a:cs typeface="Arial"/>
              </a:rPr>
              <a:t>хочу</a:t>
            </a:r>
            <a:r>
              <a:rPr sz="1800" b="1" spc="10" dirty="0">
                <a:solidFill>
                  <a:srgbClr val="595959"/>
                </a:solidFill>
                <a:latin typeface="Arial"/>
                <a:cs typeface="Arial"/>
              </a:rPr>
              <a:t> </a:t>
            </a:r>
            <a:r>
              <a:rPr sz="1800" b="1" spc="60" dirty="0">
                <a:solidFill>
                  <a:srgbClr val="595959"/>
                </a:solidFill>
                <a:latin typeface="Arial"/>
                <a:cs typeface="Arial"/>
              </a:rPr>
              <a:t>от</a:t>
            </a:r>
            <a:r>
              <a:rPr sz="1800" b="1" spc="15" dirty="0">
                <a:solidFill>
                  <a:srgbClr val="595959"/>
                </a:solidFill>
                <a:latin typeface="Arial"/>
                <a:cs typeface="Arial"/>
              </a:rPr>
              <a:t> </a:t>
            </a:r>
            <a:r>
              <a:rPr sz="1800" b="1" spc="65" dirty="0">
                <a:solidFill>
                  <a:srgbClr val="595959"/>
                </a:solidFill>
                <a:latin typeface="Arial"/>
                <a:cs typeface="Arial"/>
              </a:rPr>
              <a:t>этого</a:t>
            </a:r>
            <a:r>
              <a:rPr sz="1800" b="1" spc="15" dirty="0">
                <a:solidFill>
                  <a:srgbClr val="595959"/>
                </a:solidFill>
                <a:latin typeface="Arial"/>
                <a:cs typeface="Arial"/>
              </a:rPr>
              <a:t> </a:t>
            </a:r>
            <a:r>
              <a:rPr sz="1800" b="1" spc="85" dirty="0">
                <a:solidFill>
                  <a:srgbClr val="595959"/>
                </a:solidFill>
                <a:latin typeface="Arial"/>
                <a:cs typeface="Arial"/>
              </a:rPr>
              <a:t>человека)</a:t>
            </a:r>
            <a:endParaRPr sz="1800" dirty="0">
              <a:latin typeface="Arial"/>
              <a:cs typeface="Arial"/>
            </a:endParaRPr>
          </a:p>
        </p:txBody>
      </p:sp>
      <p:sp>
        <p:nvSpPr>
          <p:cNvPr id="5" name="object 5">
            <a:extLst>
              <a:ext uri="{FF2B5EF4-FFF2-40B4-BE49-F238E27FC236}">
                <a16:creationId xmlns:a16="http://schemas.microsoft.com/office/drawing/2014/main" id="{256C13EB-8472-E274-565F-03C651DFD47E}"/>
              </a:ext>
            </a:extLst>
          </p:cNvPr>
          <p:cNvSpPr txBox="1"/>
          <p:nvPr/>
        </p:nvSpPr>
        <p:spPr>
          <a:xfrm>
            <a:off x="7951485" y="3429000"/>
            <a:ext cx="127571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595959"/>
                </a:solidFill>
                <a:latin typeface="Arial"/>
                <a:cs typeface="Arial"/>
              </a:rPr>
              <a:t>РЕШЕНИЕ</a:t>
            </a:r>
            <a:endParaRPr sz="1800" dirty="0">
              <a:latin typeface="Arial"/>
              <a:cs typeface="Arial"/>
            </a:endParaRPr>
          </a:p>
        </p:txBody>
      </p:sp>
      <p:sp>
        <p:nvSpPr>
          <p:cNvPr id="6" name="object 6">
            <a:extLst>
              <a:ext uri="{FF2B5EF4-FFF2-40B4-BE49-F238E27FC236}">
                <a16:creationId xmlns:a16="http://schemas.microsoft.com/office/drawing/2014/main" id="{68E90947-7DBD-BDAB-41C8-88CA20CFA9C8}"/>
              </a:ext>
            </a:extLst>
          </p:cNvPr>
          <p:cNvSpPr txBox="1"/>
          <p:nvPr/>
        </p:nvSpPr>
        <p:spPr>
          <a:xfrm>
            <a:off x="7951485" y="5434144"/>
            <a:ext cx="1414145" cy="299720"/>
          </a:xfrm>
          <a:prstGeom prst="rect">
            <a:avLst/>
          </a:prstGeom>
        </p:spPr>
        <p:txBody>
          <a:bodyPr vert="horz" wrap="square" lIns="0" tIns="12700" rIns="0" bIns="0" rtlCol="0">
            <a:spAutoFit/>
          </a:bodyPr>
          <a:lstStyle/>
          <a:p>
            <a:pPr marL="12700">
              <a:lnSpc>
                <a:spcPct val="100000"/>
              </a:lnSpc>
              <a:spcBef>
                <a:spcPts val="100"/>
              </a:spcBef>
            </a:pPr>
            <a:r>
              <a:rPr sz="1800" b="1" spc="90" dirty="0">
                <a:solidFill>
                  <a:srgbClr val="595959"/>
                </a:solidFill>
                <a:latin typeface="Arial"/>
                <a:cs typeface="Arial"/>
              </a:rPr>
              <a:t>КОНТРОЛЬ</a:t>
            </a:r>
            <a:endParaRPr sz="1800" dirty="0">
              <a:latin typeface="Arial"/>
              <a:cs typeface="Arial"/>
            </a:endParaRPr>
          </a:p>
        </p:txBody>
      </p:sp>
    </p:spTree>
    <p:extLst>
      <p:ext uri="{BB962C8B-B14F-4D97-AF65-F5344CB8AC3E}">
        <p14:creationId xmlns:p14="http://schemas.microsoft.com/office/powerpoint/2010/main" val="82615516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12829</TotalTime>
  <Words>4902</Words>
  <Application>Microsoft Macintosh PowerPoint</Application>
  <PresentationFormat>Широкоэкранный</PresentationFormat>
  <Paragraphs>563</Paragraphs>
  <Slides>61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61</vt:i4>
      </vt:variant>
    </vt:vector>
  </HeadingPairs>
  <TitlesOfParts>
    <vt:vector size="65" baseType="lpstr">
      <vt:lpstr>Arial</vt:lpstr>
      <vt:lpstr>Calibri</vt:lpstr>
      <vt:lpstr>Calibri Light</vt:lpstr>
      <vt:lpstr>Тема Office</vt:lpstr>
      <vt:lpstr>Психология коммуникации для менеджеров</vt:lpstr>
      <vt:lpstr>Структура лекции</vt:lpstr>
      <vt:lpstr>Конструктивная конфронтация</vt:lpstr>
      <vt:lpstr>4 способа получить желаемое от другого человека</vt:lpstr>
      <vt:lpstr>Когда применяется?</vt:lpstr>
      <vt:lpstr>Конструктивная конфронтация Энди Гроува</vt:lpstr>
      <vt:lpstr>Алгоритм конструктивной конфронтации</vt:lpstr>
      <vt:lpstr>С чего начать?</vt:lpstr>
      <vt:lpstr>В чем проблема?</vt:lpstr>
      <vt:lpstr>В чем проблема?</vt:lpstr>
      <vt:lpstr>Вопросы вместо истории</vt:lpstr>
      <vt:lpstr>4 причины почему человек чего-то не делает или делает по своему:</vt:lpstr>
      <vt:lpstr>Выслушайте другого!</vt:lpstr>
      <vt:lpstr>Что ещё может помочь: оценка поведенческого типа и мотивация</vt:lpstr>
      <vt:lpstr>Аргументы и факты</vt:lpstr>
      <vt:lpstr>Аргументы: рациональные и эмоциональные</vt:lpstr>
      <vt:lpstr>Шаблон конструктивной конфронтации</vt:lpstr>
      <vt:lpstr>Шаблон подготовки к конструктивной конфронтации</vt:lpstr>
      <vt:lpstr>Устойчивость договоренности</vt:lpstr>
      <vt:lpstr>Алгоритм управления конструктивной конфронтацией</vt:lpstr>
      <vt:lpstr>Использование аргументов по психотипу</vt:lpstr>
      <vt:lpstr>Аргументация для D (dominance)</vt:lpstr>
      <vt:lpstr>Аргументация для I (Influence)</vt:lpstr>
      <vt:lpstr>Аргументация для S (steadiness)</vt:lpstr>
      <vt:lpstr>Аргументация для C (compliance)</vt:lpstr>
      <vt:lpstr>Способ коммуникации и аргументация: DISC</vt:lpstr>
      <vt:lpstr>Продажа проблемы/задачи</vt:lpstr>
      <vt:lpstr>Противодействие манипуляциям</vt:lpstr>
      <vt:lpstr>Манипуляции</vt:lpstr>
      <vt:lpstr>Почему манипуляции — это плохо?</vt:lpstr>
      <vt:lpstr>Непартнерские переговоры — это плохо</vt:lpstr>
      <vt:lpstr>В чем заключается проблема:</vt:lpstr>
      <vt:lpstr>Фазы манипуляций (Роберт Хейр и Пол Бабяк)</vt:lpstr>
      <vt:lpstr>Манипуляции</vt:lpstr>
      <vt:lpstr>Презентация PowerPoint</vt:lpstr>
      <vt:lpstr>Виды манипуляций</vt:lpstr>
      <vt:lpstr>Алгоритм противодействия манипуляциям</vt:lpstr>
      <vt:lpstr>Техники противодействия</vt:lpstr>
      <vt:lpstr>Техники противодействия</vt:lpstr>
      <vt:lpstr>Что еще работает</vt:lpstr>
      <vt:lpstr>Матрица «Доверие-Прозрачность»</vt:lpstr>
      <vt:lpstr>Какие интересы преследует вышестоящее руководство?</vt:lpstr>
      <vt:lpstr>Пример</vt:lpstr>
      <vt:lpstr>Матрица доверия и прозрачности</vt:lpstr>
      <vt:lpstr>Матрица доверия и прозрачности</vt:lpstr>
      <vt:lpstr>Конструктивная коммуникация «наверх»</vt:lpstr>
      <vt:lpstr>Транзактный анализ и конфликты в отношениях</vt:lpstr>
      <vt:lpstr>Транзактный анализ, Эрик Берн</vt:lpstr>
      <vt:lpstr>Как возникают конфликты</vt:lpstr>
      <vt:lpstr>Поведение родителя</vt:lpstr>
      <vt:lpstr>Родитель: заботливый / контролирующий</vt:lpstr>
      <vt:lpstr>Поведение родителя</vt:lpstr>
      <vt:lpstr>Поведение ребенка</vt:lpstr>
      <vt:lpstr>Виды проявлений «ребёнка»</vt:lpstr>
      <vt:lpstr>Поведение ребенка</vt:lpstr>
      <vt:lpstr>Качели родитель-ребенок</vt:lpstr>
      <vt:lpstr>Взрослый</vt:lpstr>
      <vt:lpstr>Нашей психике нужны все три части</vt:lpstr>
      <vt:lpstr>Кейсы «на подумать»</vt:lpstr>
      <vt:lpstr>Кейсы «на подумать»</vt:lpstr>
      <vt:lpstr>Кейсы «на подумать»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Конструктивная конфронтация</dc:title>
  <dc:creator>Валерий Студенников</dc:creator>
  <cp:lastModifiedBy>Валерий Студенников</cp:lastModifiedBy>
  <cp:revision>65</cp:revision>
  <dcterms:created xsi:type="dcterms:W3CDTF">2023-03-24T14:19:32Z</dcterms:created>
  <dcterms:modified xsi:type="dcterms:W3CDTF">2023-04-03T14:02:30Z</dcterms:modified>
</cp:coreProperties>
</file>